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4" r:id="rId3"/>
  </p:sldMasterIdLst>
  <p:notesMasterIdLst>
    <p:notesMasterId r:id="rId36"/>
  </p:notesMasterIdLst>
  <p:handoutMasterIdLst>
    <p:handoutMasterId r:id="rId37"/>
  </p:handoutMasterIdLst>
  <p:sldIdLst>
    <p:sldId id="471" r:id="rId4"/>
    <p:sldId id="515" r:id="rId5"/>
    <p:sldId id="485" r:id="rId6"/>
    <p:sldId id="486" r:id="rId7"/>
    <p:sldId id="487" r:id="rId8"/>
    <p:sldId id="488" r:id="rId9"/>
    <p:sldId id="489" r:id="rId10"/>
    <p:sldId id="490" r:id="rId11"/>
    <p:sldId id="492" r:id="rId12"/>
    <p:sldId id="493" r:id="rId13"/>
    <p:sldId id="494" r:id="rId14"/>
    <p:sldId id="495" r:id="rId15"/>
    <p:sldId id="496" r:id="rId16"/>
    <p:sldId id="498" r:id="rId17"/>
    <p:sldId id="499" r:id="rId18"/>
    <p:sldId id="500" r:id="rId19"/>
    <p:sldId id="501" r:id="rId20"/>
    <p:sldId id="502" r:id="rId21"/>
    <p:sldId id="503" r:id="rId22"/>
    <p:sldId id="504" r:id="rId23"/>
    <p:sldId id="505" r:id="rId24"/>
    <p:sldId id="506" r:id="rId25"/>
    <p:sldId id="507" r:id="rId26"/>
    <p:sldId id="508" r:id="rId27"/>
    <p:sldId id="509" r:id="rId28"/>
    <p:sldId id="510" r:id="rId29"/>
    <p:sldId id="511" r:id="rId30"/>
    <p:sldId id="512" r:id="rId31"/>
    <p:sldId id="513" r:id="rId32"/>
    <p:sldId id="514" r:id="rId33"/>
    <p:sldId id="516" r:id="rId34"/>
    <p:sldId id="517"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9F9F9"/>
    <a:srgbClr val="FFFFFD"/>
    <a:srgbClr val="FAFAFA"/>
    <a:srgbClr val="F8F8F8"/>
    <a:srgbClr val="B1937F"/>
    <a:srgbClr val="DEDEDE"/>
    <a:srgbClr val="B8243D"/>
    <a:srgbClr val="FFAA00"/>
    <a:srgbClr val="FFEF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12" autoAdjust="0"/>
    <p:restoredTop sz="94660"/>
  </p:normalViewPr>
  <p:slideViewPr>
    <p:cSldViewPr>
      <p:cViewPr varScale="1">
        <p:scale>
          <a:sx n="89" d="100"/>
          <a:sy n="89" d="100"/>
        </p:scale>
        <p:origin x="-228" y="-96"/>
      </p:cViewPr>
      <p:guideLst>
        <p:guide orient="horz" pos="2160"/>
        <p:guide pos="3840"/>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3728263" cy="73728263"/>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pPr/>
              <a:t>2021/6/27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pPr/>
              <a:t>‹#›</a:t>
            </a:fld>
            <a:endParaRPr lang="zh-CN" altLang="en-US"/>
          </a:p>
        </p:txBody>
      </p:sp>
    </p:spTree>
    <p:extLst>
      <p:ext uri="{BB962C8B-B14F-4D97-AF65-F5344CB8AC3E}">
        <p14:creationId xmlns="" xmlns:p14="http://schemas.microsoft.com/office/powerpoint/2010/main" val="1002760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pPr/>
              <a:t>2021/6/27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pPr/>
              <a:t>‹#›</a:t>
            </a:fld>
            <a:endParaRPr lang="zh-CN" altLang="en-US"/>
          </a:p>
        </p:txBody>
      </p:sp>
    </p:spTree>
    <p:extLst>
      <p:ext uri="{BB962C8B-B14F-4D97-AF65-F5344CB8AC3E}">
        <p14:creationId xmlns="" xmlns:p14="http://schemas.microsoft.com/office/powerpoint/2010/main" val="215022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a:t>
            </a:fld>
            <a:endParaRPr lang="zh-CN" altLang="en-US"/>
          </a:p>
        </p:txBody>
      </p:sp>
    </p:spTree>
    <p:extLst>
      <p:ext uri="{BB962C8B-B14F-4D97-AF65-F5344CB8AC3E}">
        <p14:creationId xmlns="" xmlns:p14="http://schemas.microsoft.com/office/powerpoint/2010/main" val="1921974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11</a:t>
            </a:fld>
            <a:endParaRPr lang="zh-CN" altLang="en-US"/>
          </a:p>
        </p:txBody>
      </p:sp>
    </p:spTree>
    <p:extLst>
      <p:ext uri="{BB962C8B-B14F-4D97-AF65-F5344CB8AC3E}">
        <p14:creationId xmlns="" xmlns:p14="http://schemas.microsoft.com/office/powerpoint/2010/main" val="1270132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3338889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13</a:t>
            </a:fld>
            <a:endParaRPr lang="zh-CN" altLang="en-US"/>
          </a:p>
        </p:txBody>
      </p:sp>
    </p:spTree>
    <p:extLst>
      <p:ext uri="{BB962C8B-B14F-4D97-AF65-F5344CB8AC3E}">
        <p14:creationId xmlns="" xmlns:p14="http://schemas.microsoft.com/office/powerpoint/2010/main" val="164417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14</a:t>
            </a:fld>
            <a:endParaRPr lang="zh-CN" altLang="en-US"/>
          </a:p>
        </p:txBody>
      </p:sp>
    </p:spTree>
    <p:extLst>
      <p:ext uri="{BB962C8B-B14F-4D97-AF65-F5344CB8AC3E}">
        <p14:creationId xmlns="" xmlns:p14="http://schemas.microsoft.com/office/powerpoint/2010/main" val="1825818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15</a:t>
            </a:fld>
            <a:endParaRPr lang="zh-CN" altLang="en-US"/>
          </a:p>
        </p:txBody>
      </p:sp>
    </p:spTree>
    <p:extLst>
      <p:ext uri="{BB962C8B-B14F-4D97-AF65-F5344CB8AC3E}">
        <p14:creationId xmlns="" xmlns:p14="http://schemas.microsoft.com/office/powerpoint/2010/main" val="140894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pPr/>
              <a:t>16</a:t>
            </a:fld>
            <a:endParaRPr lang="zh-CN" altLang="en-US"/>
          </a:p>
        </p:txBody>
      </p:sp>
    </p:spTree>
    <p:extLst>
      <p:ext uri="{BB962C8B-B14F-4D97-AF65-F5344CB8AC3E}">
        <p14:creationId xmlns="" xmlns:p14="http://schemas.microsoft.com/office/powerpoint/2010/main" val="291237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17</a:t>
            </a:fld>
            <a:endParaRPr lang="zh-CN" altLang="en-US"/>
          </a:p>
        </p:txBody>
      </p:sp>
    </p:spTree>
    <p:extLst>
      <p:ext uri="{BB962C8B-B14F-4D97-AF65-F5344CB8AC3E}">
        <p14:creationId xmlns="" xmlns:p14="http://schemas.microsoft.com/office/powerpoint/2010/main" val="3882343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18</a:t>
            </a:fld>
            <a:endParaRPr lang="zh-CN" altLang="en-US"/>
          </a:p>
        </p:txBody>
      </p:sp>
    </p:spTree>
    <p:extLst>
      <p:ext uri="{BB962C8B-B14F-4D97-AF65-F5344CB8AC3E}">
        <p14:creationId xmlns="" xmlns:p14="http://schemas.microsoft.com/office/powerpoint/2010/main" val="60487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19</a:t>
            </a:fld>
            <a:endParaRPr lang="zh-CN" altLang="en-US"/>
          </a:p>
        </p:txBody>
      </p:sp>
    </p:spTree>
    <p:extLst>
      <p:ext uri="{BB962C8B-B14F-4D97-AF65-F5344CB8AC3E}">
        <p14:creationId xmlns="" xmlns:p14="http://schemas.microsoft.com/office/powerpoint/2010/main" val="2531519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20</a:t>
            </a:fld>
            <a:endParaRPr lang="zh-CN" altLang="en-US"/>
          </a:p>
        </p:txBody>
      </p:sp>
    </p:spTree>
    <p:extLst>
      <p:ext uri="{BB962C8B-B14F-4D97-AF65-F5344CB8AC3E}">
        <p14:creationId xmlns="" xmlns:p14="http://schemas.microsoft.com/office/powerpoint/2010/main" val="113341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幻灯片图像占位符 1"/>
          <p:cNvSpPr>
            <a:spLocks noGrp="1" noRot="1" noChangeAspect="1"/>
          </p:cNvSpPr>
          <p:nvPr>
            <p:ph type="sldImg"/>
          </p:nvPr>
        </p:nvSpPr>
        <p:spPr/>
      </p:sp>
      <p:sp>
        <p:nvSpPr>
          <p:cNvPr id="1048959" name="备注占位符 2"/>
          <p:cNvSpPr>
            <a:spLocks noGrp="1"/>
          </p:cNvSpPr>
          <p:nvPr>
            <p:ph type="body" idx="1"/>
          </p:nvPr>
        </p:nvSpPr>
        <p:spPr/>
        <p:txBody>
          <a:bodyPr/>
          <a:lstStyle/>
          <a:p>
            <a:endParaRPr lang="zh-CN" altLang="en-US" dirty="0"/>
          </a:p>
        </p:txBody>
      </p:sp>
      <p:sp>
        <p:nvSpPr>
          <p:cNvPr id="1048961" name="灯片编号占位符 3"/>
          <p:cNvSpPr>
            <a:spLocks noGrp="1"/>
          </p:cNvSpPr>
          <p:nvPr>
            <p:ph type="sldNum" sz="quarter" idx="10"/>
          </p:nvPr>
        </p:nvSpPr>
        <p:spPr/>
        <p:txBody>
          <a:bodyPr/>
          <a:lstStyle/>
          <a:p>
            <a:fld id="{FE5ACBAC-C8EB-45CA-967B-DC24F1263EAE}"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21</a:t>
            </a:fld>
            <a:endParaRPr lang="zh-CN" altLang="en-US"/>
          </a:p>
        </p:txBody>
      </p:sp>
    </p:spTree>
    <p:extLst>
      <p:ext uri="{BB962C8B-B14F-4D97-AF65-F5344CB8AC3E}">
        <p14:creationId xmlns="" xmlns:p14="http://schemas.microsoft.com/office/powerpoint/2010/main" val="901811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22</a:t>
            </a:fld>
            <a:endParaRPr lang="zh-CN" altLang="en-US"/>
          </a:p>
        </p:txBody>
      </p:sp>
    </p:spTree>
    <p:extLst>
      <p:ext uri="{BB962C8B-B14F-4D97-AF65-F5344CB8AC3E}">
        <p14:creationId xmlns="" xmlns:p14="http://schemas.microsoft.com/office/powerpoint/2010/main" val="4171011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23</a:t>
            </a:fld>
            <a:endParaRPr lang="zh-CN" altLang="en-US"/>
          </a:p>
        </p:txBody>
      </p:sp>
    </p:spTree>
    <p:extLst>
      <p:ext uri="{BB962C8B-B14F-4D97-AF65-F5344CB8AC3E}">
        <p14:creationId xmlns="" xmlns:p14="http://schemas.microsoft.com/office/powerpoint/2010/main" val="16137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24</a:t>
            </a:fld>
            <a:endParaRPr lang="zh-CN" altLang="en-US"/>
          </a:p>
        </p:txBody>
      </p:sp>
    </p:spTree>
    <p:extLst>
      <p:ext uri="{BB962C8B-B14F-4D97-AF65-F5344CB8AC3E}">
        <p14:creationId xmlns="" xmlns:p14="http://schemas.microsoft.com/office/powerpoint/2010/main" val="262521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25</a:t>
            </a:fld>
            <a:endParaRPr lang="zh-CN" altLang="en-US"/>
          </a:p>
        </p:txBody>
      </p:sp>
    </p:spTree>
    <p:extLst>
      <p:ext uri="{BB962C8B-B14F-4D97-AF65-F5344CB8AC3E}">
        <p14:creationId xmlns="" xmlns:p14="http://schemas.microsoft.com/office/powerpoint/2010/main" val="3486340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26</a:t>
            </a:fld>
            <a:endParaRPr lang="zh-CN" altLang="en-US"/>
          </a:p>
        </p:txBody>
      </p:sp>
    </p:spTree>
    <p:extLst>
      <p:ext uri="{BB962C8B-B14F-4D97-AF65-F5344CB8AC3E}">
        <p14:creationId xmlns="" xmlns:p14="http://schemas.microsoft.com/office/powerpoint/2010/main" val="148594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27</a:t>
            </a:fld>
            <a:endParaRPr lang="zh-CN" altLang="en-US"/>
          </a:p>
        </p:txBody>
      </p:sp>
    </p:spTree>
    <p:extLst>
      <p:ext uri="{BB962C8B-B14F-4D97-AF65-F5344CB8AC3E}">
        <p14:creationId xmlns="" xmlns:p14="http://schemas.microsoft.com/office/powerpoint/2010/main" val="229422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28</a:t>
            </a:fld>
            <a:endParaRPr lang="zh-CN" altLang="en-US"/>
          </a:p>
        </p:txBody>
      </p:sp>
    </p:spTree>
    <p:extLst>
      <p:ext uri="{BB962C8B-B14F-4D97-AF65-F5344CB8AC3E}">
        <p14:creationId xmlns="" xmlns:p14="http://schemas.microsoft.com/office/powerpoint/2010/main" val="3261367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29</a:t>
            </a:fld>
            <a:endParaRPr lang="zh-CN" altLang="en-US"/>
          </a:p>
        </p:txBody>
      </p:sp>
    </p:spTree>
    <p:extLst>
      <p:ext uri="{BB962C8B-B14F-4D97-AF65-F5344CB8AC3E}">
        <p14:creationId xmlns="" xmlns:p14="http://schemas.microsoft.com/office/powerpoint/2010/main" val="241522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30</a:t>
            </a:fld>
            <a:endParaRPr lang="zh-CN" altLang="en-US"/>
          </a:p>
        </p:txBody>
      </p:sp>
    </p:spTree>
    <p:extLst>
      <p:ext uri="{BB962C8B-B14F-4D97-AF65-F5344CB8AC3E}">
        <p14:creationId xmlns="" xmlns:p14="http://schemas.microsoft.com/office/powerpoint/2010/main" val="41756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幻灯片图像占位符 1"/>
          <p:cNvSpPr>
            <a:spLocks noGrp="1" noRot="1" noChangeAspect="1"/>
          </p:cNvSpPr>
          <p:nvPr>
            <p:ph type="sldImg"/>
          </p:nvPr>
        </p:nvSpPr>
        <p:spPr/>
      </p:sp>
      <p:sp>
        <p:nvSpPr>
          <p:cNvPr id="1048959" name="备注占位符 2"/>
          <p:cNvSpPr>
            <a:spLocks noGrp="1"/>
          </p:cNvSpPr>
          <p:nvPr>
            <p:ph type="body" idx="1"/>
          </p:nvPr>
        </p:nvSpPr>
        <p:spPr/>
        <p:txBody>
          <a:bodyPr/>
          <a:lstStyle/>
          <a:p>
            <a:endParaRPr lang="zh-CN" altLang="en-US" dirty="0"/>
          </a:p>
        </p:txBody>
      </p:sp>
      <p:sp>
        <p:nvSpPr>
          <p:cNvPr id="1048961" name="灯片编号占位符 3"/>
          <p:cNvSpPr>
            <a:spLocks noGrp="1"/>
          </p:cNvSpPr>
          <p:nvPr>
            <p:ph type="sldNum" sz="quarter" idx="10"/>
          </p:nvPr>
        </p:nvSpPr>
        <p:spPr/>
        <p:txBody>
          <a:bodyPr/>
          <a:lstStyle/>
          <a:p>
            <a:fld id="{FE5ACBAC-C8EB-45CA-967B-DC24F1263EAE}" type="slidenum">
              <a:rPr lang="zh-CN" altLang="en-US" smtClean="0"/>
              <a:pPr/>
              <a:t>4</a:t>
            </a:fld>
            <a:endParaRPr lang="zh-CN" altLang="en-US"/>
          </a:p>
        </p:txBody>
      </p:sp>
    </p:spTree>
    <p:extLst>
      <p:ext uri="{BB962C8B-B14F-4D97-AF65-F5344CB8AC3E}">
        <p14:creationId xmlns="" xmlns:p14="http://schemas.microsoft.com/office/powerpoint/2010/main" val="273137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幻灯片图像占位符 1"/>
          <p:cNvSpPr>
            <a:spLocks noGrp="1" noRot="1" noChangeAspect="1"/>
          </p:cNvSpPr>
          <p:nvPr>
            <p:ph type="sldImg"/>
          </p:nvPr>
        </p:nvSpPr>
        <p:spPr/>
      </p:sp>
      <p:sp>
        <p:nvSpPr>
          <p:cNvPr id="1048959" name="备注占位符 2"/>
          <p:cNvSpPr>
            <a:spLocks noGrp="1"/>
          </p:cNvSpPr>
          <p:nvPr>
            <p:ph type="body" idx="1"/>
          </p:nvPr>
        </p:nvSpPr>
        <p:spPr/>
        <p:txBody>
          <a:bodyPr/>
          <a:lstStyle/>
          <a:p>
            <a:endParaRPr lang="zh-CN" altLang="en-US" dirty="0"/>
          </a:p>
        </p:txBody>
      </p:sp>
      <p:sp>
        <p:nvSpPr>
          <p:cNvPr id="1048961" name="灯片编号占位符 3"/>
          <p:cNvSpPr>
            <a:spLocks noGrp="1"/>
          </p:cNvSpPr>
          <p:nvPr>
            <p:ph type="sldNum" sz="quarter" idx="10"/>
          </p:nvPr>
        </p:nvSpPr>
        <p:spPr/>
        <p:txBody>
          <a:bodyPr/>
          <a:lstStyle/>
          <a:p>
            <a:fld id="{FE5ACBAC-C8EB-45CA-967B-DC24F1263EAE}" type="slidenum">
              <a:rPr lang="zh-CN" altLang="en-US" smtClean="0"/>
              <a:pPr/>
              <a:t>5</a:t>
            </a:fld>
            <a:endParaRPr lang="zh-CN" altLang="en-US"/>
          </a:p>
        </p:txBody>
      </p:sp>
    </p:spTree>
    <p:extLst>
      <p:ext uri="{BB962C8B-B14F-4D97-AF65-F5344CB8AC3E}">
        <p14:creationId xmlns="" xmlns:p14="http://schemas.microsoft.com/office/powerpoint/2010/main" val="293236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7</a:t>
            </a:fld>
            <a:endParaRPr lang="zh-CN" altLang="en-US"/>
          </a:p>
        </p:txBody>
      </p:sp>
    </p:spTree>
    <p:extLst>
      <p:ext uri="{BB962C8B-B14F-4D97-AF65-F5344CB8AC3E}">
        <p14:creationId xmlns="" xmlns:p14="http://schemas.microsoft.com/office/powerpoint/2010/main" val="392973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8</a:t>
            </a:fld>
            <a:endParaRPr lang="zh-CN" altLang="en-US"/>
          </a:p>
        </p:txBody>
      </p:sp>
    </p:spTree>
    <p:extLst>
      <p:ext uri="{BB962C8B-B14F-4D97-AF65-F5344CB8AC3E}">
        <p14:creationId xmlns="" xmlns:p14="http://schemas.microsoft.com/office/powerpoint/2010/main" val="2957797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9</a:t>
            </a:fld>
            <a:endParaRPr lang="zh-CN" altLang="en-US"/>
          </a:p>
        </p:txBody>
      </p:sp>
    </p:spTree>
    <p:extLst>
      <p:ext uri="{BB962C8B-B14F-4D97-AF65-F5344CB8AC3E}">
        <p14:creationId xmlns="" xmlns:p14="http://schemas.microsoft.com/office/powerpoint/2010/main" val="4201906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p:sp>
      <p:sp>
        <p:nvSpPr>
          <p:cNvPr id="1048706" name="备注占位符 2"/>
          <p:cNvSpPr>
            <a:spLocks noGrp="1"/>
          </p:cNvSpPr>
          <p:nvPr>
            <p:ph type="body" idx="1"/>
          </p:nvPr>
        </p:nvSpPr>
        <p:spPr/>
        <p:txBody>
          <a:bodyPr/>
          <a:lstStyle/>
          <a:p>
            <a:endParaRPr lang="zh-CN" altLang="en-US" dirty="0"/>
          </a:p>
        </p:txBody>
      </p:sp>
      <p:sp>
        <p:nvSpPr>
          <p:cNvPr id="1048707" name="灯片编号占位符 3"/>
          <p:cNvSpPr>
            <a:spLocks noGrp="1"/>
          </p:cNvSpPr>
          <p:nvPr>
            <p:ph type="sldNum" sz="quarter" idx="10"/>
          </p:nvPr>
        </p:nvSpPr>
        <p:spPr/>
        <p:txBody>
          <a:bodyPr/>
          <a:lstStyle/>
          <a:p>
            <a:fld id="{FE5ACBAC-C8EB-45CA-967B-DC24F1263EAE}" type="slidenum">
              <a:rPr lang="zh-CN" altLang="en-US" smtClean="0"/>
              <a:pPr/>
              <a:t>10</a:t>
            </a:fld>
            <a:endParaRPr lang="zh-CN" altLang="en-US"/>
          </a:p>
        </p:txBody>
      </p:sp>
    </p:spTree>
    <p:extLst>
      <p:ext uri="{BB962C8B-B14F-4D97-AF65-F5344CB8AC3E}">
        <p14:creationId xmlns="" xmlns:p14="http://schemas.microsoft.com/office/powerpoint/2010/main" val="12963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A359A7-3243-4C38-BB22-ADB739282BE8}"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B82FEF-A634-48EA-B26A-D00E273EA4BD}"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extLst>
      <p:ext uri="{BB962C8B-B14F-4D97-AF65-F5344CB8AC3E}">
        <p14:creationId xmlns="" xmlns:p14="http://schemas.microsoft.com/office/powerpoint/2010/main" val="31804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 xmlns:a16="http://schemas.microsoft.com/office/drawing/2014/main" val="20000"/>
                    </a:ext>
                  </a:extLst>
                </a:gridCol>
                <a:gridCol w="2604075">
                  <a:extLst>
                    <a:ext uri="{9D8B030D-6E8A-4147-A177-3AD203B41FA5}">
                      <a16:colId xmlns="" xmlns:a16="http://schemas.microsoft.com/office/drawing/2014/main" val="20001"/>
                    </a:ext>
                  </a:extLst>
                </a:gridCol>
                <a:gridCol w="2604075">
                  <a:extLst>
                    <a:ext uri="{9D8B030D-6E8A-4147-A177-3AD203B41FA5}">
                      <a16:colId xmlns="" xmlns:a16="http://schemas.microsoft.com/office/drawing/2014/main" val="20002"/>
                    </a:ext>
                  </a:extLst>
                </a:gridCol>
                <a:gridCol w="2604075">
                  <a:extLst>
                    <a:ext uri="{9D8B030D-6E8A-4147-A177-3AD203B41FA5}">
                      <a16:colId xmlns=""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4F2FEF81-5D27-4797-BA31-C9CD1581CDEA}"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52D28A6-4659-4FC5-835A-CA38B0335403}" type="datetime1">
              <a:rPr lang="zh-CN" altLang="en-US" smtClean="0"/>
              <a:pPr/>
              <a:t>2021/6/27</a:t>
            </a:fld>
            <a:endParaRPr lang="zh-CN" altLang="en-US" dirty="0"/>
          </a:p>
        </p:txBody>
      </p:sp>
      <p:sp>
        <p:nvSpPr>
          <p:cNvPr id="5" name="页脚占位符 4"/>
          <p:cNvSpPr>
            <a:spLocks noGrp="1"/>
          </p:cNvSpPr>
          <p:nvPr>
            <p:ph type="ftr" sz="quarter" idx="11"/>
          </p:nvPr>
        </p:nvSpPr>
        <p:spPr/>
        <p:txBody>
          <a:bodyPr/>
          <a:lstStyle/>
          <a:p>
            <a:r>
              <a:rPr lang="zh-CN" altLang="en-US"/>
              <a:t>学而不厌，诲人不倦</a:t>
            </a:r>
            <a:endParaRPr lang="zh-CN" altLang="en-US" dirty="0"/>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B486420-11EE-4DCD-97D9-484F833C0C23}"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4171971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72470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33700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28991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51784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806660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4F9BC23-DFCA-4ADB-B723-1BF0AE5E6F7F}" type="datetime1">
              <a:rPr lang="zh-CN" altLang="en-US" smtClean="0"/>
              <a:pPr/>
              <a:t>2021/6/27</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47403CB-AE2B-46B7-9FBD-E9AB8A25DF0B}" type="datetime1">
              <a:rPr lang="zh-CN" altLang="en-US" smtClean="0"/>
              <a:pPr/>
              <a:t>2021/6/27</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F592F9-8B61-4158-9498-F1A0E25AA045}" type="datetime1">
              <a:rPr lang="zh-CN" altLang="en-US" smtClean="0"/>
              <a:pPr/>
              <a:t>2021/6/27</a:t>
            </a:fld>
            <a:endParaRPr lang="zh-CN" altLang="en-US"/>
          </a:p>
        </p:txBody>
      </p:sp>
      <p:sp>
        <p:nvSpPr>
          <p:cNvPr id="8" name="页脚占位符 7"/>
          <p:cNvSpPr>
            <a:spLocks noGrp="1"/>
          </p:cNvSpPr>
          <p:nvPr>
            <p:ph type="ftr" sz="quarter" idx="11"/>
          </p:nvPr>
        </p:nvSpPr>
        <p:spPr/>
        <p:txBody>
          <a:bodyPr/>
          <a:lstStyle/>
          <a:p>
            <a:r>
              <a:rPr lang="zh-CN" altLang="en-US"/>
              <a:t>学而不厌，诲人不倦</a:t>
            </a:r>
          </a:p>
        </p:txBody>
      </p:sp>
      <p:sp>
        <p:nvSpPr>
          <p:cNvPr id="9" name="灯片编号占位符 8"/>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FCF98-EB99-4046-956E-C5961C63E6DD}" type="datetime1">
              <a:rPr lang="zh-CN" altLang="en-US" smtClean="0"/>
              <a:pPr/>
              <a:t>2021/6/27</a:t>
            </a:fld>
            <a:endParaRPr lang="zh-CN" altLang="en-US"/>
          </a:p>
        </p:txBody>
      </p:sp>
      <p:sp>
        <p:nvSpPr>
          <p:cNvPr id="4" name="页脚占位符 3"/>
          <p:cNvSpPr>
            <a:spLocks noGrp="1"/>
          </p:cNvSpPr>
          <p:nvPr>
            <p:ph type="ftr" sz="quarter" idx="11"/>
          </p:nvPr>
        </p:nvSpPr>
        <p:spPr/>
        <p:txBody>
          <a:bodyPr/>
          <a:lstStyle/>
          <a:p>
            <a:r>
              <a:rPr lang="zh-CN" altLang="en-US"/>
              <a:t>学而不厌，诲人不倦</a:t>
            </a:r>
          </a:p>
        </p:txBody>
      </p:sp>
      <p:sp>
        <p:nvSpPr>
          <p:cNvPr id="5" name="灯片编号占位符 4"/>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D8A144-1ECC-47B3-84F8-B0A91898A30F}" type="datetime1">
              <a:rPr lang="zh-CN" altLang="en-US" smtClean="0"/>
              <a:pPr/>
              <a:t>2021/6/27</a:t>
            </a:fld>
            <a:endParaRPr lang="zh-CN" altLang="en-US"/>
          </a:p>
        </p:txBody>
      </p:sp>
      <p:sp>
        <p:nvSpPr>
          <p:cNvPr id="3" name="页脚占位符 2"/>
          <p:cNvSpPr>
            <a:spLocks noGrp="1"/>
          </p:cNvSpPr>
          <p:nvPr>
            <p:ph type="ftr" sz="quarter" idx="11"/>
          </p:nvPr>
        </p:nvSpPr>
        <p:spPr/>
        <p:txBody>
          <a:bodyPr/>
          <a:lstStyle/>
          <a:p>
            <a:r>
              <a:rPr lang="zh-CN" altLang="en-US"/>
              <a:t>学而不厌，诲人不倦</a:t>
            </a:r>
          </a:p>
        </p:txBody>
      </p:sp>
      <p:sp>
        <p:nvSpPr>
          <p:cNvPr id="4" name="灯片编号占位符 3"/>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56871" y="277510"/>
            <a:ext cx="2203682" cy="634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C7D99C-F0E1-46E5-8194-C48F10C829D5}" type="datetime1">
              <a:rPr lang="zh-CN" altLang="en-US" smtClean="0"/>
              <a:pPr/>
              <a:t>2021/6/27</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F658CC-26B5-4ACA-8290-65BB4E4851A2}" type="datetime1">
              <a:rPr lang="zh-CN" altLang="en-US" smtClean="0"/>
              <a:pPr/>
              <a:t>2021/6/27</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pPr/>
              <a:t>2021/6/27</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 id="2147483668" r:id="rId13"/>
    <p:sldLayoutId id="2147483669" r:id="rId14"/>
    <p:sldLayoutId id="2147483671" r:id="rId15"/>
    <p:sldLayoutId id="2147483673" r:id="rId16"/>
    <p:sldLayoutId id="2147483674" r:id="rId17"/>
    <p:sldLayoutId id="2147483675" r:id="rId18"/>
    <p:sldLayoutId id="2147483676" r:id="rId19"/>
    <p:sldLayoutId id="2147483677" r:id="rId20"/>
    <p:sldLayoutId id="2147483687"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948035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96784114"/>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 y="-38100"/>
            <a:ext cx="12191999" cy="238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26" name="图片 25"/>
          <p:cNvPicPr>
            <a:picLocks noChangeAspect="1"/>
          </p:cNvPicPr>
          <p:nvPr/>
        </p:nvPicPr>
        <p:blipFill rotWithShape="1">
          <a:blip r:embed="rId4" cstate="print">
            <a:extLst>
              <a:ext uri="{28A0092B-C50C-407E-A947-70E740481C1C}">
                <a14:useLocalDpi xmlns="" xmlns:a14="http://schemas.microsoft.com/office/drawing/2010/main" val="0"/>
              </a:ext>
            </a:extLst>
          </a:blip>
          <a:srcRect t="29782" b="12558"/>
          <a:stretch>
            <a:fillRect/>
          </a:stretch>
        </p:blipFill>
        <p:spPr>
          <a:xfrm>
            <a:off x="0" y="-38100"/>
            <a:ext cx="12192000" cy="227975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1934851"/>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nvGrpSpPr>
          <p:cNvPr id="4" name="组合 3"/>
          <p:cNvGrpSpPr/>
          <p:nvPr/>
        </p:nvGrpSpPr>
        <p:grpSpPr>
          <a:xfrm>
            <a:off x="5383213" y="1367319"/>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5" cstate="print">
              <a:extLst>
                <a:ext uri="{28A0092B-C50C-407E-A947-70E740481C1C}">
                  <a14:useLocalDpi xmlns=""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1" name="Rectangle 2">
            <a:extLst>
              <a:ext uri="{FF2B5EF4-FFF2-40B4-BE49-F238E27FC236}">
                <a16:creationId xmlns="" xmlns:a16="http://schemas.microsoft.com/office/drawing/2014/main" id="{D854BBED-CF1E-4E6B-BF1F-97D87313640B}"/>
              </a:ext>
            </a:extLst>
          </p:cNvPr>
          <p:cNvSpPr>
            <a:spLocks noGrp="1" noChangeArrowheads="1"/>
          </p:cNvSpPr>
          <p:nvPr>
            <p:ph type="ctrTitle"/>
          </p:nvPr>
        </p:nvSpPr>
        <p:spPr>
          <a:xfrm>
            <a:off x="876000" y="1325984"/>
            <a:ext cx="10440000" cy="4206031"/>
          </a:xfrm>
        </p:spPr>
        <p:txBody>
          <a:bodyPr>
            <a:normAutofit/>
          </a:bodyPr>
          <a:lstStyle/>
          <a:p>
            <a:r>
              <a:rPr lang="en-US" altLang="ko-KR" sz="4000" dirty="0"/>
              <a:t>Artificial Intelligence </a:t>
            </a:r>
            <a:br>
              <a:rPr lang="en-US" altLang="ko-KR" sz="4000" dirty="0"/>
            </a:br>
            <a:r>
              <a:rPr lang="en-US" altLang="ko-KR" sz="4000" dirty="0"/>
              <a:t>Chapter 20</a:t>
            </a:r>
            <a:br>
              <a:rPr lang="en-US" altLang="ko-KR" sz="4000" dirty="0"/>
            </a:br>
            <a:r>
              <a:rPr lang="en-US" altLang="zh-CN" sz="4000"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Intelligent Optimization Algorithms</a:t>
            </a:r>
            <a:r>
              <a:rPr lang="en-US" altLang="zh-CN" sz="4000" b="1" dirty="0" smtClean="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
            </a:r>
            <a:br>
              <a:rPr lang="en-US" altLang="zh-CN" sz="4000" b="1" dirty="0" smtClean="0">
                <a:solidFill>
                  <a:schemeClr val="accent5">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br>
            <a:endParaRPr lang="en-US" altLang="ko-KR" sz="4000" dirty="0"/>
          </a:p>
        </p:txBody>
      </p:sp>
      <p:pic>
        <p:nvPicPr>
          <p:cNvPr id="23" name="Picture 4">
            <a:extLst>
              <a:ext uri="{FF2B5EF4-FFF2-40B4-BE49-F238E27FC236}">
                <a16:creationId xmlns="" xmlns:a16="http://schemas.microsoft.com/office/drawing/2014/main" id="{7CC5933A-12F6-4A43-9235-2C1D674801C4}"/>
              </a:ext>
            </a:extLst>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0"/>
            <a:ext cx="4583113" cy="3041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51698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699" name="文本框 9"/>
          <p:cNvSpPr txBox="1"/>
          <p:nvPr/>
        </p:nvSpPr>
        <p:spPr>
          <a:xfrm>
            <a:off x="984762" y="116633"/>
            <a:ext cx="2947931"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Ant Colony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Rectangle 4">
            <a:extLst>
              <a:ext uri="{FF2B5EF4-FFF2-40B4-BE49-F238E27FC236}">
                <a16:creationId xmlns="" xmlns:a16="http://schemas.microsoft.com/office/drawing/2014/main" id="{094FDF88-CE74-4055-85EE-40F144E404E4}"/>
              </a:ext>
            </a:extLst>
          </p:cNvPr>
          <p:cNvSpPr txBox="1">
            <a:spLocks noChangeArrowheads="1"/>
          </p:cNvSpPr>
          <p:nvPr/>
        </p:nvSpPr>
        <p:spPr bwMode="auto">
          <a:xfrm>
            <a:off x="-164414" y="3317449"/>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p:txBody>
      </p:sp>
      <p:grpSp>
        <p:nvGrpSpPr>
          <p:cNvPr id="3" name="组合 1048682">
            <a:extLst>
              <a:ext uri="{FF2B5EF4-FFF2-40B4-BE49-F238E27FC236}">
                <a16:creationId xmlns="" xmlns:a16="http://schemas.microsoft.com/office/drawing/2014/main" id="{D8411372-2C0B-4BBF-8D07-93D9C356E6E4}"/>
              </a:ext>
            </a:extLst>
          </p:cNvPr>
          <p:cNvGrpSpPr/>
          <p:nvPr/>
        </p:nvGrpSpPr>
        <p:grpSpPr>
          <a:xfrm>
            <a:off x="3000462" y="585194"/>
            <a:ext cx="7234131" cy="6475958"/>
            <a:chOff x="3038035" y="548680"/>
            <a:chExt cx="7236015" cy="6475958"/>
          </a:xfrm>
        </p:grpSpPr>
        <p:grpSp>
          <p:nvGrpSpPr>
            <p:cNvPr id="5" name="组合 93">
              <a:extLst>
                <a:ext uri="{FF2B5EF4-FFF2-40B4-BE49-F238E27FC236}">
                  <a16:creationId xmlns="" xmlns:a16="http://schemas.microsoft.com/office/drawing/2014/main" id="{5595B401-2240-4F9A-AC3C-C2501DCB41E1}"/>
                </a:ext>
              </a:extLst>
            </p:cNvPr>
            <p:cNvGrpSpPr/>
            <p:nvPr/>
          </p:nvGrpSpPr>
          <p:grpSpPr>
            <a:xfrm>
              <a:off x="3038035" y="1113959"/>
              <a:ext cx="7236015" cy="5910679"/>
              <a:chOff x="2065139" y="692696"/>
              <a:chExt cx="8158745" cy="7650429"/>
            </a:xfrm>
          </p:grpSpPr>
          <p:cxnSp>
            <p:nvCxnSpPr>
              <p:cNvPr id="47" name="直接箭头连接符 46">
                <a:extLst>
                  <a:ext uri="{FF2B5EF4-FFF2-40B4-BE49-F238E27FC236}">
                    <a16:creationId xmlns="" xmlns:a16="http://schemas.microsoft.com/office/drawing/2014/main" id="{93490DD1-2CF1-41E0-8906-0951E875FDA7}"/>
                  </a:ext>
                </a:extLst>
              </p:cNvPr>
              <p:cNvCxnSpPr>
                <a:cxnSpLocks/>
              </p:cNvCxnSpPr>
              <p:nvPr/>
            </p:nvCxnSpPr>
            <p:spPr>
              <a:xfrm>
                <a:off x="6593762" y="7257794"/>
                <a:ext cx="0" cy="328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 xmlns:a16="http://schemas.microsoft.com/office/drawing/2014/main" id="{9AF49C69-C009-4DB4-AECB-78E9AED5F303}"/>
                  </a:ext>
                </a:extLst>
              </p:cNvPr>
              <p:cNvCxnSpPr>
                <a:cxnSpLocks/>
                <a:stCxn id="45" idx="1"/>
                <a:endCxn id="52" idx="3"/>
              </p:cNvCxnSpPr>
              <p:nvPr/>
            </p:nvCxnSpPr>
            <p:spPr>
              <a:xfrm flipH="1">
                <a:off x="4694732" y="6775930"/>
                <a:ext cx="322142" cy="7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 name="组合 92">
                <a:extLst>
                  <a:ext uri="{FF2B5EF4-FFF2-40B4-BE49-F238E27FC236}">
                    <a16:creationId xmlns="" xmlns:a16="http://schemas.microsoft.com/office/drawing/2014/main" id="{2FF51D0B-91C0-42BF-A256-31F49B3DFC28}"/>
                  </a:ext>
                </a:extLst>
              </p:cNvPr>
              <p:cNvGrpSpPr/>
              <p:nvPr/>
            </p:nvGrpSpPr>
            <p:grpSpPr>
              <a:xfrm>
                <a:off x="2065139" y="692696"/>
                <a:ext cx="8158745" cy="7650429"/>
                <a:chOff x="2065139" y="692696"/>
                <a:chExt cx="8158745" cy="7650429"/>
              </a:xfrm>
            </p:grpSpPr>
            <mc:AlternateContent xmlns:mc="http://schemas.openxmlformats.org/markup-compatibility/2006">
              <mc:Choice xmlns="" xmlns:a14="http://schemas.microsoft.com/office/drawing/2010/main" Requires="a14">
                <p:sp>
                  <p:nvSpPr>
                    <p:cNvPr id="4" name="文本框 3">
                      <a:extLst>
                        <a:ext uri="{FF2B5EF4-FFF2-40B4-BE49-F238E27FC236}">
                          <a16:creationId xmlns:a16="http://schemas.microsoft.com/office/drawing/2014/main" id="{A8C75B02-F2D4-4E9E-870C-BDD0D27093EE}"/>
                        </a:ext>
                      </a:extLst>
                    </p:cNvPr>
                    <p:cNvSpPr txBox="1"/>
                    <p:nvPr/>
                  </p:nvSpPr>
                  <p:spPr>
                    <a:xfrm>
                      <a:off x="4102411" y="692696"/>
                      <a:ext cx="4968552" cy="413090"/>
                    </a:xfrm>
                    <a:prstGeom prst="rect">
                      <a:avLst/>
                    </a:prstGeom>
                    <a:noFill/>
                    <a:ln>
                      <a:solidFill>
                        <a:schemeClr val="tx1"/>
                      </a:solidFill>
                    </a:ln>
                  </p:spPr>
                  <p:txBody>
                    <a:bodyPr wrap="square" rtlCol="0">
                      <a:spAutoFit/>
                    </a:bodyPr>
                    <a:lstStyle/>
                    <a:p>
                      <a:r>
                        <a:rPr lang="en-US" altLang="zh-CN" sz="1600" dirty="0"/>
                        <a:t>Initialization : t=0, NC=0, </a:t>
                      </a:r>
                      <a14:m>
                        <m:oMath xmlns:m="http://schemas.openxmlformats.org/officeDocument/2006/math">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𝜏</m:t>
                              </m:r>
                            </m:e>
                            <m:sub>
                              <m:r>
                                <a:rPr lang="en-US" altLang="zh-CN" sz="1600" i="1">
                                  <a:latin typeface="Cambria Math" panose="02040503050406030204" pitchFamily="18" charset="0"/>
                                </a:rPr>
                                <m:t>𝑖𝑗</m:t>
                              </m:r>
                            </m:sub>
                          </m:sSub>
                          <m:r>
                            <a:rPr lang="en-US" altLang="zh-CN" sz="1600" i="1">
                              <a:latin typeface="Cambria Math" panose="02040503050406030204" pitchFamily="18" charset="0"/>
                            </a:rPr>
                            <m:t> </m:t>
                          </m:r>
                        </m:oMath>
                      </a14:m>
                      <a:r>
                        <a:rPr lang="en-US" altLang="zh-CN" sz="1600" dirty="0">
                          <a:sym typeface="Symbol" panose="05050102010706020507" pitchFamily="18" charset="2"/>
                        </a:rPr>
                        <a:t>=C, </a:t>
                      </a:r>
                      <a14:m>
                        <m:oMath xmlns:m="http://schemas.openxmlformats.org/officeDocument/2006/math">
                          <m:r>
                            <a:rPr lang="en-US" altLang="zh-CN" sz="160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𝜏</m:t>
                              </m:r>
                            </m:e>
                            <m:sub>
                              <m:r>
                                <a:rPr lang="en-US" altLang="zh-CN" sz="1600" i="1">
                                  <a:latin typeface="Cambria Math" panose="02040503050406030204" pitchFamily="18" charset="0"/>
                                </a:rPr>
                                <m:t>𝑖𝑗</m:t>
                              </m:r>
                            </m:sub>
                          </m:sSub>
                        </m:oMath>
                      </a14:m>
                      <a:r>
                        <a:rPr lang="en-US" altLang="zh-CN" sz="1600" dirty="0"/>
                        <a:t>(t)=0, m , n</a:t>
                      </a:r>
                      <a:endParaRPr lang="zh-CN" altLang="en-US" sz="1600" dirty="0"/>
                    </a:p>
                  </p:txBody>
                </p:sp>
              </mc:Choice>
              <mc:Fallback>
                <p:sp>
                  <p:nvSpPr>
                    <p:cNvPr id="4" name="文本框 3">
                      <a:extLst>
                        <a:ext uri="{FF2B5EF4-FFF2-40B4-BE49-F238E27FC236}">
                          <a16:creationId xmlns:a14="http://schemas.microsoft.com/office/drawing/2010/main" xmlns="" xmlns:a16="http://schemas.microsoft.com/office/drawing/2014/main" id="{A8C75B02-F2D4-4E9E-870C-BDD0D27093EE}"/>
                        </a:ext>
                      </a:extLst>
                    </p:cNvPr>
                    <p:cNvSpPr txBox="1">
                      <a:spLocks noRot="1" noChangeAspect="1" noMove="1" noResize="1" noEditPoints="1" noAdjustHandles="1" noChangeArrowheads="1" noChangeShapeType="1" noTextEdit="1"/>
                    </p:cNvSpPr>
                    <p:nvPr/>
                  </p:nvSpPr>
                  <p:spPr>
                    <a:xfrm>
                      <a:off x="4102411" y="692696"/>
                      <a:ext cx="4968552" cy="413090"/>
                    </a:xfrm>
                    <a:prstGeom prst="rect">
                      <a:avLst/>
                    </a:prstGeom>
                    <a:blipFill>
                      <a:blip r:embed="rId4" cstate="print"/>
                      <a:stretch>
                        <a:fillRect l="-690" t="-1852" b="-29630"/>
                      </a:stretch>
                    </a:blipFill>
                    <a:ln>
                      <a:solidFill>
                        <a:schemeClr val="tx1"/>
                      </a:solidFill>
                    </a:ln>
                  </p:spPr>
                  <p:txBody>
                    <a:bodyPr/>
                    <a:lstStyle/>
                    <a:p>
                      <a:r>
                        <a:rPr lang="zh-CN" altLang="en-US">
                          <a:noFill/>
                        </a:rPr>
                        <a:t> </a:t>
                      </a:r>
                    </a:p>
                  </p:txBody>
                </p:sp>
              </mc:Fallback>
            </mc:AlternateContent>
            <p:cxnSp>
              <p:nvCxnSpPr>
                <p:cNvPr id="6" name="直接箭头连接符 5">
                  <a:extLst>
                    <a:ext uri="{FF2B5EF4-FFF2-40B4-BE49-F238E27FC236}">
                      <a16:creationId xmlns="" xmlns:a16="http://schemas.microsoft.com/office/drawing/2014/main" id="{B8A70DE6-F906-4E71-97AA-DB97DD06BD08}"/>
                    </a:ext>
                  </a:extLst>
                </p:cNvPr>
                <p:cNvCxnSpPr>
                  <a:cxnSpLocks/>
                  <a:stCxn id="4" idx="2"/>
                </p:cNvCxnSpPr>
                <p:nvPr/>
              </p:nvCxnSpPr>
              <p:spPr>
                <a:xfrm>
                  <a:off x="6586687" y="1105786"/>
                  <a:ext cx="0" cy="306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 xmlns:a16="http://schemas.microsoft.com/office/drawing/2014/main" id="{E52FD10F-789B-4E80-8D27-DA7D0ACFA121}"/>
                    </a:ext>
                  </a:extLst>
                </p:cNvPr>
                <p:cNvSpPr txBox="1"/>
                <p:nvPr/>
              </p:nvSpPr>
              <p:spPr>
                <a:xfrm>
                  <a:off x="3649316" y="1412776"/>
                  <a:ext cx="5832648" cy="756898"/>
                </a:xfrm>
                <a:prstGeom prst="rect">
                  <a:avLst/>
                </a:prstGeom>
                <a:noFill/>
                <a:ln>
                  <a:solidFill>
                    <a:schemeClr val="tx1"/>
                  </a:solidFill>
                </a:ln>
              </p:spPr>
              <p:txBody>
                <a:bodyPr wrap="square" rtlCol="0">
                  <a:spAutoFit/>
                </a:bodyPr>
                <a:lstStyle/>
                <a:p>
                  <a:r>
                    <a:rPr lang="en-US" altLang="zh-CN" sz="1600" dirty="0"/>
                    <a:t>Taboo table index s=1; Add the starting city to the taboo list</a:t>
                  </a:r>
                  <a:endParaRPr lang="zh-CN" altLang="en-US" sz="1600" dirty="0"/>
                </a:p>
              </p:txBody>
            </p:sp>
            <p:cxnSp>
              <p:nvCxnSpPr>
                <p:cNvPr id="24" name="直接箭头连接符 23">
                  <a:extLst>
                    <a:ext uri="{FF2B5EF4-FFF2-40B4-BE49-F238E27FC236}">
                      <a16:creationId xmlns="" xmlns:a16="http://schemas.microsoft.com/office/drawing/2014/main" id="{C8A5972A-ADDF-48D5-A29B-52A5A86DB3AE}"/>
                    </a:ext>
                  </a:extLst>
                </p:cNvPr>
                <p:cNvCxnSpPr>
                  <a:cxnSpLocks/>
                </p:cNvCxnSpPr>
                <p:nvPr/>
              </p:nvCxnSpPr>
              <p:spPr>
                <a:xfrm>
                  <a:off x="6593762" y="1782108"/>
                  <a:ext cx="0" cy="328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组合 9">
                  <a:extLst>
                    <a:ext uri="{FF2B5EF4-FFF2-40B4-BE49-F238E27FC236}">
                      <a16:creationId xmlns="" xmlns:a16="http://schemas.microsoft.com/office/drawing/2014/main" id="{BC6A0629-721D-4885-96B3-EA36D2247B6F}"/>
                    </a:ext>
                  </a:extLst>
                </p:cNvPr>
                <p:cNvGrpSpPr/>
                <p:nvPr/>
              </p:nvGrpSpPr>
              <p:grpSpPr>
                <a:xfrm>
                  <a:off x="5420418" y="2097063"/>
                  <a:ext cx="2362446" cy="887466"/>
                  <a:chOff x="5420418" y="2097063"/>
                  <a:chExt cx="2362446" cy="887466"/>
                </a:xfrm>
              </p:grpSpPr>
              <p:sp>
                <p:nvSpPr>
                  <p:cNvPr id="8" name="流程图: 决策 7">
                    <a:extLst>
                      <a:ext uri="{FF2B5EF4-FFF2-40B4-BE49-F238E27FC236}">
                        <a16:creationId xmlns="" xmlns:a16="http://schemas.microsoft.com/office/drawing/2014/main" id="{35F3B5DF-2104-4AAA-B458-A37EA4F9126C}"/>
                      </a:ext>
                    </a:extLst>
                  </p:cNvPr>
                  <p:cNvSpPr/>
                  <p:nvPr/>
                </p:nvSpPr>
                <p:spPr>
                  <a:xfrm>
                    <a:off x="5420418" y="2097063"/>
                    <a:ext cx="2362446" cy="88746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 xmlns:a16="http://schemas.microsoft.com/office/drawing/2014/main" id="{A7DF1191-CA40-46C4-9430-AB1907BE916B}"/>
                      </a:ext>
                    </a:extLst>
                  </p:cNvPr>
                  <p:cNvSpPr txBox="1"/>
                  <p:nvPr/>
                </p:nvSpPr>
                <p:spPr>
                  <a:xfrm>
                    <a:off x="6025579" y="2172667"/>
                    <a:ext cx="1474880" cy="756898"/>
                  </a:xfrm>
                  <a:prstGeom prst="rect">
                    <a:avLst/>
                  </a:prstGeom>
                  <a:noFill/>
                </p:spPr>
                <p:txBody>
                  <a:bodyPr wrap="square" rtlCol="0">
                    <a:spAutoFit/>
                  </a:bodyPr>
                  <a:lstStyle/>
                  <a:p>
                    <a:r>
                      <a:rPr lang="en-US" altLang="zh-CN" sz="1600" dirty="0"/>
                      <a:t>Is the taboo list full?</a:t>
                    </a:r>
                    <a:endParaRPr lang="zh-CN" altLang="en-US" sz="1600" dirty="0"/>
                  </a:p>
                </p:txBody>
              </p:sp>
            </p:grpSp>
            <p:cxnSp>
              <p:nvCxnSpPr>
                <p:cNvPr id="28" name="直接箭头连接符 27">
                  <a:extLst>
                    <a:ext uri="{FF2B5EF4-FFF2-40B4-BE49-F238E27FC236}">
                      <a16:creationId xmlns="" xmlns:a16="http://schemas.microsoft.com/office/drawing/2014/main" id="{A46E3C01-A657-42CC-9FA1-8817C6BA6BED}"/>
                    </a:ext>
                  </a:extLst>
                </p:cNvPr>
                <p:cNvCxnSpPr>
                  <a:cxnSpLocks/>
                </p:cNvCxnSpPr>
                <p:nvPr/>
              </p:nvCxnSpPr>
              <p:spPr>
                <a:xfrm>
                  <a:off x="6593762" y="3005375"/>
                  <a:ext cx="0" cy="279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 xmlns:a16="http://schemas.microsoft.com/office/drawing/2014/main" id="{8740B56B-DE58-4B68-A950-BF8DB5827C84}"/>
                    </a:ext>
                  </a:extLst>
                </p:cNvPr>
                <p:cNvSpPr txBox="1"/>
                <p:nvPr/>
              </p:nvSpPr>
              <p:spPr>
                <a:xfrm>
                  <a:off x="6197119" y="3302376"/>
                  <a:ext cx="779136" cy="756898"/>
                </a:xfrm>
                <a:prstGeom prst="rect">
                  <a:avLst/>
                </a:prstGeom>
                <a:noFill/>
                <a:ln>
                  <a:solidFill>
                    <a:schemeClr val="tx1"/>
                  </a:solidFill>
                </a:ln>
              </p:spPr>
              <p:txBody>
                <a:bodyPr wrap="square" rtlCol="0">
                  <a:spAutoFit/>
                </a:bodyPr>
                <a:lstStyle/>
                <a:p>
                  <a:r>
                    <a:rPr lang="en-US" altLang="zh-CN" sz="1600" dirty="0"/>
                    <a:t>s=s+1</a:t>
                  </a:r>
                  <a:endParaRPr lang="zh-CN" altLang="en-US" sz="1600" dirty="0"/>
                </a:p>
              </p:txBody>
            </p:sp>
            <p:cxnSp>
              <p:nvCxnSpPr>
                <p:cNvPr id="30" name="直接箭头连接符 29">
                  <a:extLst>
                    <a:ext uri="{FF2B5EF4-FFF2-40B4-BE49-F238E27FC236}">
                      <a16:creationId xmlns="" xmlns:a16="http://schemas.microsoft.com/office/drawing/2014/main" id="{7B13E978-15AE-4BB6-8C36-0E1D9EB3147C}"/>
                    </a:ext>
                  </a:extLst>
                </p:cNvPr>
                <p:cNvCxnSpPr>
                  <a:cxnSpLocks/>
                </p:cNvCxnSpPr>
                <p:nvPr/>
              </p:nvCxnSpPr>
              <p:spPr>
                <a:xfrm>
                  <a:off x="6593762" y="3675187"/>
                  <a:ext cx="0" cy="279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 xmlns:a14="http://schemas.microsoft.com/office/drawing/2010/main" Requires="a14">
                <p:sp>
                  <p:nvSpPr>
                    <p:cNvPr id="64" name="文本框 63">
                      <a:extLst>
                        <a:ext uri="{FF2B5EF4-FFF2-40B4-BE49-F238E27FC236}">
                          <a16:creationId xmlns:a16="http://schemas.microsoft.com/office/drawing/2014/main" id="{A901FD8F-DCF4-4033-9E75-5A6C977456A5}"/>
                        </a:ext>
                      </a:extLst>
                    </p:cNvPr>
                    <p:cNvSpPr txBox="1"/>
                    <p:nvPr/>
                  </p:nvSpPr>
                  <p:spPr>
                    <a:xfrm>
                      <a:off x="3591006" y="3954796"/>
                      <a:ext cx="6005512" cy="728985"/>
                    </a:xfrm>
                    <a:prstGeom prst="rect">
                      <a:avLst/>
                    </a:prstGeom>
                    <a:noFill/>
                    <a:ln>
                      <a:solidFill>
                        <a:schemeClr val="tx1"/>
                      </a:solidFill>
                    </a:ln>
                  </p:spPr>
                  <p:txBody>
                    <a:bodyPr wrap="square" rtlCol="0">
                      <a:spAutoFit/>
                    </a:bodyPr>
                    <a:lstStyle/>
                    <a:p>
                      <a:r>
                        <a:rPr lang="en-US" altLang="zh-CN" sz="1600" dirty="0"/>
                        <a:t>Every ant selects the next city according to the probability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𝑖𝑗</m:t>
                              </m:r>
                            </m:sub>
                            <m:sup>
                              <m:r>
                                <a:rPr lang="en-US" altLang="zh-CN" sz="1600" b="0" i="1" smtClean="0">
                                  <a:latin typeface="Cambria Math" panose="02040503050406030204" pitchFamily="18" charset="0"/>
                                </a:rPr>
                                <m:t>𝑘</m:t>
                              </m:r>
                            </m:sup>
                          </m:sSubSup>
                        </m:oMath>
                      </a14:m>
                      <a:r>
                        <a:rPr lang="en-US" altLang="zh-CN" sz="1600" dirty="0"/>
                        <a:t>;</a:t>
                      </a:r>
                    </a:p>
                    <a:p>
                      <a:r>
                        <a:rPr lang="en-US" altLang="zh-CN" sz="1600" dirty="0"/>
                        <a:t> Add the city to the taboo list</a:t>
                      </a:r>
                      <a:endParaRPr lang="zh-CN" altLang="en-US" sz="1600" dirty="0"/>
                    </a:p>
                  </p:txBody>
                </p:sp>
              </mc:Choice>
              <mc:Fallback>
                <p:sp>
                  <p:nvSpPr>
                    <p:cNvPr id="64" name="文本框 63">
                      <a:extLst>
                        <a:ext uri="{FF2B5EF4-FFF2-40B4-BE49-F238E27FC236}">
                          <a16:creationId xmlns:a14="http://schemas.microsoft.com/office/drawing/2010/main" xmlns="" xmlns:a16="http://schemas.microsoft.com/office/drawing/2014/main" id="{A901FD8F-DCF4-4033-9E75-5A6C977456A5}"/>
                        </a:ext>
                      </a:extLst>
                    </p:cNvPr>
                    <p:cNvSpPr txBox="1">
                      <a:spLocks noRot="1" noChangeAspect="1" noMove="1" noResize="1" noEditPoints="1" noAdjustHandles="1" noChangeArrowheads="1" noChangeShapeType="1" noTextEdit="1"/>
                    </p:cNvSpPr>
                    <p:nvPr/>
                  </p:nvSpPr>
                  <p:spPr>
                    <a:xfrm>
                      <a:off x="3591006" y="3954796"/>
                      <a:ext cx="6005512" cy="728985"/>
                    </a:xfrm>
                    <a:prstGeom prst="rect">
                      <a:avLst/>
                    </a:prstGeom>
                    <a:blipFill>
                      <a:blip r:embed="rId5" cstate="print"/>
                      <a:stretch>
                        <a:fillRect l="-457" b="-23158"/>
                      </a:stretch>
                    </a:blipFill>
                    <a:ln>
                      <a:solidFill>
                        <a:schemeClr val="tx1"/>
                      </a:solidFill>
                    </a:ln>
                  </p:spPr>
                  <p:txBody>
                    <a:bodyPr/>
                    <a:lstStyle/>
                    <a:p>
                      <a:r>
                        <a:rPr lang="zh-CN" altLang="en-US">
                          <a:noFill/>
                        </a:rPr>
                        <a:t> </a:t>
                      </a:r>
                    </a:p>
                  </p:txBody>
                </p:sp>
              </mc:Fallback>
            </mc:AlternateContent>
            <p:cxnSp>
              <p:nvCxnSpPr>
                <p:cNvPr id="40" name="直接箭头连接符 39">
                  <a:extLst>
                    <a:ext uri="{FF2B5EF4-FFF2-40B4-BE49-F238E27FC236}">
                      <a16:creationId xmlns="" xmlns:a16="http://schemas.microsoft.com/office/drawing/2014/main" id="{94E069B4-F9D3-4933-8659-85655D243FEB}"/>
                    </a:ext>
                  </a:extLst>
                </p:cNvPr>
                <p:cNvCxnSpPr>
                  <a:cxnSpLocks/>
                </p:cNvCxnSpPr>
                <p:nvPr/>
              </p:nvCxnSpPr>
              <p:spPr>
                <a:xfrm>
                  <a:off x="6601641" y="5231826"/>
                  <a:ext cx="0" cy="279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 xmlns:a14="http://schemas.microsoft.com/office/drawing/2010/main" Requires="a14">
                <p:sp>
                  <p:nvSpPr>
                    <p:cNvPr id="41" name="文本框 40">
                      <a:extLst>
                        <a:ext uri="{FF2B5EF4-FFF2-40B4-BE49-F238E27FC236}">
                          <a16:creationId xmlns:a16="http://schemas.microsoft.com/office/drawing/2014/main" id="{C7B83C11-569E-4CEA-8FD4-700845DBF7A7}"/>
                        </a:ext>
                      </a:extLst>
                    </p:cNvPr>
                    <p:cNvSpPr txBox="1"/>
                    <p:nvPr/>
                  </p:nvSpPr>
                  <p:spPr>
                    <a:xfrm>
                      <a:off x="3075039" y="4793622"/>
                      <a:ext cx="7148845" cy="438204"/>
                    </a:xfrm>
                    <a:prstGeom prst="rect">
                      <a:avLst/>
                    </a:prstGeom>
                    <a:noFill/>
                    <a:ln>
                      <a:solidFill>
                        <a:schemeClr val="tx1"/>
                      </a:solidFill>
                    </a:ln>
                  </p:spPr>
                  <p:txBody>
                    <a:bodyPr wrap="square" rtlCol="0">
                      <a:spAutoFit/>
                    </a:bodyPr>
                    <a:lstStyle/>
                    <a:p>
                      <a:r>
                        <a:rPr lang="en-US" altLang="zh-CN" sz="1600" dirty="0"/>
                        <a:t>Calculate the travel length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𝑘</m:t>
                              </m:r>
                            </m:sub>
                          </m:sSub>
                          <m:r>
                            <a:rPr lang="en-US" altLang="zh-CN" sz="1600" i="1">
                              <a:latin typeface="Cambria Math" panose="02040503050406030204" pitchFamily="18" charset="0"/>
                            </a:rPr>
                            <m:t> </m:t>
                          </m:r>
                        </m:oMath>
                      </a14:m>
                      <a:r>
                        <a:rPr lang="en-US" altLang="zh-CN" sz="1600" dirty="0"/>
                        <a:t>of all ants; Update the current optimal path</a:t>
                      </a:r>
                      <a:endParaRPr lang="zh-CN" altLang="en-US" sz="1600" dirty="0"/>
                    </a:p>
                  </p:txBody>
                </p:sp>
              </mc:Choice>
              <mc:Fallback>
                <p:sp>
                  <p:nvSpPr>
                    <p:cNvPr id="41" name="文本框 40">
                      <a:extLst>
                        <a:ext uri="{FF2B5EF4-FFF2-40B4-BE49-F238E27FC236}">
                          <a16:creationId xmlns:a14="http://schemas.microsoft.com/office/drawing/2010/main" xmlns="" xmlns:a16="http://schemas.microsoft.com/office/drawing/2014/main" id="{C7B83C11-569E-4CEA-8FD4-700845DBF7A7}"/>
                        </a:ext>
                      </a:extLst>
                    </p:cNvPr>
                    <p:cNvSpPr txBox="1">
                      <a:spLocks noRot="1" noChangeAspect="1" noMove="1" noResize="1" noEditPoints="1" noAdjustHandles="1" noChangeArrowheads="1" noChangeShapeType="1" noTextEdit="1"/>
                    </p:cNvSpPr>
                    <p:nvPr/>
                  </p:nvSpPr>
                  <p:spPr>
                    <a:xfrm>
                      <a:off x="3075039" y="4793622"/>
                      <a:ext cx="7148845" cy="438204"/>
                    </a:xfrm>
                    <a:prstGeom prst="rect">
                      <a:avLst/>
                    </a:prstGeom>
                    <a:blipFill>
                      <a:blip r:embed="rId6" cstate="print"/>
                      <a:stretch>
                        <a:fillRect l="-384" t="-3448" b="-18966"/>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42" name="文本框 41">
                      <a:extLst>
                        <a:ext uri="{FF2B5EF4-FFF2-40B4-BE49-F238E27FC236}">
                          <a16:creationId xmlns:a16="http://schemas.microsoft.com/office/drawing/2014/main" id="{AC687BB7-1B7E-4361-9CC4-B910FB90E839}"/>
                        </a:ext>
                      </a:extLst>
                    </p:cNvPr>
                    <p:cNvSpPr txBox="1"/>
                    <p:nvPr/>
                  </p:nvSpPr>
                  <p:spPr>
                    <a:xfrm>
                      <a:off x="4020501" y="5525202"/>
                      <a:ext cx="5162281" cy="445168"/>
                    </a:xfrm>
                    <a:prstGeom prst="rect">
                      <a:avLst/>
                    </a:prstGeom>
                    <a:noFill/>
                    <a:ln>
                      <a:solidFill>
                        <a:schemeClr val="tx1"/>
                      </a:solidFill>
                    </a:ln>
                  </p:spPr>
                  <p:txBody>
                    <a:bodyPr wrap="square" rtlCol="0">
                      <a:spAutoFit/>
                    </a:bodyPr>
                    <a:lstStyle/>
                    <a:p>
                      <a:r>
                        <a:rPr lang="en-US" altLang="zh-CN" sz="1600" dirty="0"/>
                        <a:t>Calculate </a:t>
                      </a:r>
                      <a14:m>
                        <m:oMath xmlns:m="http://schemas.openxmlformats.org/officeDocument/2006/math">
                          <m:r>
                            <a:rPr lang="zh-CN" altLang="en-US" sz="1600" i="1" smtClean="0">
                              <a:latin typeface="Cambria Math" panose="02040503050406030204" pitchFamily="18" charset="0"/>
                            </a:rPr>
                            <m:t>∆</m:t>
                          </m:r>
                          <m:sSubSup>
                            <m:sSubSupPr>
                              <m:ctrlPr>
                                <a:rPr lang="en-US" altLang="zh-CN" sz="1600" i="1">
                                  <a:latin typeface="Cambria Math" panose="02040503050406030204" pitchFamily="18" charset="0"/>
                                </a:rPr>
                              </m:ctrlPr>
                            </m:sSubSupPr>
                            <m:e>
                              <m:r>
                                <a:rPr lang="zh-CN" altLang="en-US" sz="1600" i="1">
                                  <a:latin typeface="Cambria Math" panose="02040503050406030204" pitchFamily="18" charset="0"/>
                                </a:rPr>
                                <m:t>𝜏</m:t>
                              </m:r>
                            </m:e>
                            <m:sub>
                              <m:r>
                                <a:rPr lang="en-US" altLang="zh-CN" sz="1600" i="1">
                                  <a:latin typeface="Cambria Math" panose="02040503050406030204" pitchFamily="18" charset="0"/>
                                </a:rPr>
                                <m:t>𝑖𝑗</m:t>
                              </m:r>
                            </m:sub>
                            <m:sup>
                              <m:r>
                                <a:rPr lang="en-US" altLang="zh-CN" sz="1600" i="1">
                                  <a:latin typeface="Cambria Math" panose="02040503050406030204" pitchFamily="18" charset="0"/>
                                </a:rPr>
                                <m:t>𝑘</m:t>
                              </m:r>
                            </m:sup>
                          </m:sSubSup>
                        </m:oMath>
                      </a14:m>
                      <a:r>
                        <a:rPr lang="en-US" altLang="zh-CN" sz="1600" dirty="0"/>
                        <a:t>; Update pheromone; t=t+1; NC=NC+1</a:t>
                      </a:r>
                      <a:endParaRPr lang="zh-CN" altLang="en-US" sz="1600" dirty="0"/>
                    </a:p>
                  </p:txBody>
                </p:sp>
              </mc:Choice>
              <mc:Fallback>
                <p:sp>
                  <p:nvSpPr>
                    <p:cNvPr id="42" name="文本框 41">
                      <a:extLst>
                        <a:ext uri="{FF2B5EF4-FFF2-40B4-BE49-F238E27FC236}">
                          <a16:creationId xmlns:a14="http://schemas.microsoft.com/office/drawing/2010/main" xmlns="" xmlns:a16="http://schemas.microsoft.com/office/drawing/2014/main" id="{AC687BB7-1B7E-4361-9CC4-B910FB90E839}"/>
                        </a:ext>
                      </a:extLst>
                    </p:cNvPr>
                    <p:cNvSpPr txBox="1">
                      <a:spLocks noRot="1" noChangeAspect="1" noMove="1" noResize="1" noEditPoints="1" noAdjustHandles="1" noChangeArrowheads="1" noChangeShapeType="1" noTextEdit="1"/>
                    </p:cNvSpPr>
                    <p:nvPr/>
                  </p:nvSpPr>
                  <p:spPr>
                    <a:xfrm>
                      <a:off x="4020501" y="5525202"/>
                      <a:ext cx="5162281" cy="445168"/>
                    </a:xfrm>
                    <a:prstGeom prst="rect">
                      <a:avLst/>
                    </a:prstGeom>
                    <a:blipFill>
                      <a:blip r:embed="rId7" cstate="print"/>
                      <a:stretch>
                        <a:fillRect l="-664" b="-23729"/>
                      </a:stretch>
                    </a:blipFill>
                    <a:ln>
                      <a:solidFill>
                        <a:schemeClr val="tx1"/>
                      </a:solidFill>
                    </a:ln>
                  </p:spPr>
                  <p:txBody>
                    <a:bodyPr/>
                    <a:lstStyle/>
                    <a:p>
                      <a:r>
                        <a:rPr lang="zh-CN" altLang="en-US">
                          <a:noFill/>
                        </a:rPr>
                        <a:t> </a:t>
                      </a:r>
                    </a:p>
                  </p:txBody>
                </p:sp>
              </mc:Fallback>
            </mc:AlternateContent>
            <p:cxnSp>
              <p:nvCxnSpPr>
                <p:cNvPr id="43" name="直接箭头连接符 42">
                  <a:extLst>
                    <a:ext uri="{FF2B5EF4-FFF2-40B4-BE49-F238E27FC236}">
                      <a16:creationId xmlns="" xmlns:a16="http://schemas.microsoft.com/office/drawing/2014/main" id="{917F9614-248C-409A-BCEE-1E8C96A95D9B}"/>
                    </a:ext>
                  </a:extLst>
                </p:cNvPr>
                <p:cNvCxnSpPr>
                  <a:cxnSpLocks/>
                </p:cNvCxnSpPr>
                <p:nvPr/>
              </p:nvCxnSpPr>
              <p:spPr>
                <a:xfrm>
                  <a:off x="6601641" y="5970370"/>
                  <a:ext cx="0" cy="279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 name="组合 43">
                  <a:extLst>
                    <a:ext uri="{FF2B5EF4-FFF2-40B4-BE49-F238E27FC236}">
                      <a16:creationId xmlns="" xmlns:a16="http://schemas.microsoft.com/office/drawing/2014/main" id="{BA9FB4DB-1626-4B99-8CAC-12E3A2764CCE}"/>
                    </a:ext>
                  </a:extLst>
                </p:cNvPr>
                <p:cNvGrpSpPr/>
                <p:nvPr/>
              </p:nvGrpSpPr>
              <p:grpSpPr>
                <a:xfrm>
                  <a:off x="5016875" y="6269927"/>
                  <a:ext cx="3139624" cy="1012006"/>
                  <a:chOff x="5271969" y="1351943"/>
                  <a:chExt cx="3139624" cy="1103706"/>
                </a:xfrm>
              </p:grpSpPr>
              <p:sp>
                <p:nvSpPr>
                  <p:cNvPr id="45" name="流程图: 决策 44">
                    <a:extLst>
                      <a:ext uri="{FF2B5EF4-FFF2-40B4-BE49-F238E27FC236}">
                        <a16:creationId xmlns="" xmlns:a16="http://schemas.microsoft.com/office/drawing/2014/main" id="{C35C605A-CB25-4E2D-90A4-BA21CB926409}"/>
                      </a:ext>
                    </a:extLst>
                  </p:cNvPr>
                  <p:cNvSpPr/>
                  <p:nvPr/>
                </p:nvSpPr>
                <p:spPr>
                  <a:xfrm>
                    <a:off x="5271969" y="1351943"/>
                    <a:ext cx="3139624" cy="110370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 xmlns:a16="http://schemas.microsoft.com/office/drawing/2014/main" id="{3A71F05C-ED49-40E9-A284-7648C7590E7F}"/>
                      </a:ext>
                    </a:extLst>
                  </p:cNvPr>
                  <p:cNvSpPr txBox="1"/>
                  <p:nvPr/>
                </p:nvSpPr>
                <p:spPr>
                  <a:xfrm>
                    <a:off x="6035222" y="1474883"/>
                    <a:ext cx="2002736" cy="825482"/>
                  </a:xfrm>
                  <a:prstGeom prst="rect">
                    <a:avLst/>
                  </a:prstGeom>
                  <a:noFill/>
                </p:spPr>
                <p:txBody>
                  <a:bodyPr wrap="square" rtlCol="0">
                    <a:spAutoFit/>
                  </a:bodyPr>
                  <a:lstStyle/>
                  <a:p>
                    <a:r>
                      <a:rPr lang="en-US" altLang="zh-CN" sz="1600" dirty="0"/>
                      <a:t>Is the termination condition met?</a:t>
                    </a:r>
                    <a:endParaRPr lang="zh-CN" altLang="en-US" sz="1600" dirty="0"/>
                  </a:p>
                </p:txBody>
              </p:sp>
            </p:grpSp>
            <p:sp>
              <p:nvSpPr>
                <p:cNvPr id="49" name="文本框 48">
                  <a:extLst>
                    <a:ext uri="{FF2B5EF4-FFF2-40B4-BE49-F238E27FC236}">
                      <a16:creationId xmlns="" xmlns:a16="http://schemas.microsoft.com/office/drawing/2014/main" id="{C42B4AF6-F877-4206-80AB-DDA9D9A9E53B}"/>
                    </a:ext>
                  </a:extLst>
                </p:cNvPr>
                <p:cNvSpPr txBox="1"/>
                <p:nvPr/>
              </p:nvSpPr>
              <p:spPr>
                <a:xfrm>
                  <a:off x="5353316" y="7586227"/>
                  <a:ext cx="2496650" cy="756898"/>
                </a:xfrm>
                <a:prstGeom prst="rect">
                  <a:avLst/>
                </a:prstGeom>
                <a:noFill/>
                <a:ln>
                  <a:solidFill>
                    <a:schemeClr val="tx1"/>
                  </a:solidFill>
                </a:ln>
              </p:spPr>
              <p:txBody>
                <a:bodyPr wrap="square" rtlCol="0">
                  <a:spAutoFit/>
                </a:bodyPr>
                <a:lstStyle/>
                <a:p>
                  <a:r>
                    <a:rPr lang="en-US" altLang="zh-CN" sz="1600" dirty="0"/>
                    <a:t>Output optimal solution</a:t>
                  </a:r>
                  <a:endParaRPr lang="zh-CN" altLang="en-US" sz="1600" dirty="0"/>
                </a:p>
              </p:txBody>
            </p:sp>
            <p:sp>
              <p:nvSpPr>
                <p:cNvPr id="52" name="文本框 51">
                  <a:extLst>
                    <a:ext uri="{FF2B5EF4-FFF2-40B4-BE49-F238E27FC236}">
                      <a16:creationId xmlns="" xmlns:a16="http://schemas.microsoft.com/office/drawing/2014/main" id="{7B8D1BA7-2FBA-4AFD-A79B-7A3FFF12A094}"/>
                    </a:ext>
                  </a:extLst>
                </p:cNvPr>
                <p:cNvSpPr txBox="1"/>
                <p:nvPr/>
              </p:nvSpPr>
              <p:spPr>
                <a:xfrm>
                  <a:off x="2348417" y="6564476"/>
                  <a:ext cx="2346315" cy="438205"/>
                </a:xfrm>
                <a:prstGeom prst="rect">
                  <a:avLst/>
                </a:prstGeom>
                <a:noFill/>
                <a:ln>
                  <a:solidFill>
                    <a:schemeClr val="tx1"/>
                  </a:solidFill>
                </a:ln>
              </p:spPr>
              <p:txBody>
                <a:bodyPr wrap="square" rtlCol="0">
                  <a:spAutoFit/>
                </a:bodyPr>
                <a:lstStyle/>
                <a:p>
                  <a:r>
                    <a:rPr lang="en-US" altLang="zh-CN" sz="1600" dirty="0"/>
                    <a:t>Empty all taboo lists </a:t>
                  </a:r>
                  <a:endParaRPr lang="zh-CN" altLang="en-US" sz="1600" dirty="0"/>
                </a:p>
              </p:txBody>
            </p:sp>
            <p:grpSp>
              <p:nvGrpSpPr>
                <p:cNvPr id="13" name="组合 75">
                  <a:extLst>
                    <a:ext uri="{FF2B5EF4-FFF2-40B4-BE49-F238E27FC236}">
                      <a16:creationId xmlns="" xmlns:a16="http://schemas.microsoft.com/office/drawing/2014/main" id="{A1C6B431-0CF3-4FFC-84F2-BF6872C8CDCE}"/>
                    </a:ext>
                  </a:extLst>
                </p:cNvPr>
                <p:cNvGrpSpPr/>
                <p:nvPr/>
              </p:nvGrpSpPr>
              <p:grpSpPr>
                <a:xfrm>
                  <a:off x="2065139" y="1268760"/>
                  <a:ext cx="4521548" cy="5514819"/>
                  <a:chOff x="2065139" y="1268760"/>
                  <a:chExt cx="4521548" cy="5514819"/>
                </a:xfrm>
              </p:grpSpPr>
              <p:cxnSp>
                <p:nvCxnSpPr>
                  <p:cNvPr id="70" name="直接连接符 69">
                    <a:extLst>
                      <a:ext uri="{FF2B5EF4-FFF2-40B4-BE49-F238E27FC236}">
                        <a16:creationId xmlns="" xmlns:a16="http://schemas.microsoft.com/office/drawing/2014/main" id="{55417D8A-EB5D-4691-B586-A863F635F892}"/>
                      </a:ext>
                    </a:extLst>
                  </p:cNvPr>
                  <p:cNvCxnSpPr>
                    <a:cxnSpLocks/>
                    <a:stCxn id="52" idx="1"/>
                  </p:cNvCxnSpPr>
                  <p:nvPr/>
                </p:nvCxnSpPr>
                <p:spPr>
                  <a:xfrm flipH="1">
                    <a:off x="2065139" y="6783579"/>
                    <a:ext cx="283278" cy="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 xmlns:a16="http://schemas.microsoft.com/office/drawing/2014/main" id="{E2A5021D-60DA-4963-80B8-DCFB500FD18C}"/>
                      </a:ext>
                    </a:extLst>
                  </p:cNvPr>
                  <p:cNvCxnSpPr>
                    <a:cxnSpLocks/>
                  </p:cNvCxnSpPr>
                  <p:nvPr/>
                </p:nvCxnSpPr>
                <p:spPr>
                  <a:xfrm flipV="1">
                    <a:off x="2065139" y="1268760"/>
                    <a:ext cx="0" cy="5507170"/>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 xmlns:a16="http://schemas.microsoft.com/office/drawing/2014/main" id="{75F287F0-A398-444E-BBD2-12945AC1487A}"/>
                      </a:ext>
                    </a:extLst>
                  </p:cNvPr>
                  <p:cNvCxnSpPr>
                    <a:cxnSpLocks/>
                  </p:cNvCxnSpPr>
                  <p:nvPr/>
                </p:nvCxnSpPr>
                <p:spPr>
                  <a:xfrm>
                    <a:off x="2065139" y="1268760"/>
                    <a:ext cx="45215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7" name="文本框 76">
                  <a:extLst>
                    <a:ext uri="{FF2B5EF4-FFF2-40B4-BE49-F238E27FC236}">
                      <a16:creationId xmlns="" xmlns:a16="http://schemas.microsoft.com/office/drawing/2014/main" id="{E112154E-3F0E-4029-A1D7-A77FC0DB23E5}"/>
                    </a:ext>
                  </a:extLst>
                </p:cNvPr>
                <p:cNvSpPr txBox="1"/>
                <p:nvPr/>
              </p:nvSpPr>
              <p:spPr>
                <a:xfrm>
                  <a:off x="4710015" y="6286422"/>
                  <a:ext cx="487445" cy="478041"/>
                </a:xfrm>
                <a:prstGeom prst="rect">
                  <a:avLst/>
                </a:prstGeom>
                <a:noFill/>
              </p:spPr>
              <p:txBody>
                <a:bodyPr wrap="square" rtlCol="0">
                  <a:spAutoFit/>
                </a:bodyPr>
                <a:lstStyle/>
                <a:p>
                  <a:r>
                    <a:rPr lang="en-US" altLang="zh-CN" dirty="0"/>
                    <a:t>N</a:t>
                  </a:r>
                  <a:endParaRPr lang="zh-CN" altLang="en-US" dirty="0"/>
                </a:p>
              </p:txBody>
            </p:sp>
            <p:sp>
              <p:nvSpPr>
                <p:cNvPr id="62" name="文本框 61">
                  <a:extLst>
                    <a:ext uri="{FF2B5EF4-FFF2-40B4-BE49-F238E27FC236}">
                      <a16:creationId xmlns="" xmlns:a16="http://schemas.microsoft.com/office/drawing/2014/main" id="{CD577717-9F00-445E-A8CB-72F1156D06A9}"/>
                    </a:ext>
                  </a:extLst>
                </p:cNvPr>
                <p:cNvSpPr txBox="1"/>
                <p:nvPr/>
              </p:nvSpPr>
              <p:spPr>
                <a:xfrm>
                  <a:off x="6622758" y="2853800"/>
                  <a:ext cx="487445" cy="478041"/>
                </a:xfrm>
                <a:prstGeom prst="rect">
                  <a:avLst/>
                </a:prstGeom>
                <a:noFill/>
              </p:spPr>
              <p:txBody>
                <a:bodyPr wrap="square" rtlCol="0">
                  <a:spAutoFit/>
                </a:bodyPr>
                <a:lstStyle/>
                <a:p>
                  <a:r>
                    <a:rPr lang="en-US" altLang="zh-CN" dirty="0"/>
                    <a:t>N</a:t>
                  </a:r>
                  <a:endParaRPr lang="zh-CN" altLang="en-US" dirty="0"/>
                </a:p>
              </p:txBody>
            </p:sp>
            <p:sp>
              <p:nvSpPr>
                <p:cNvPr id="63" name="文本框 62">
                  <a:extLst>
                    <a:ext uri="{FF2B5EF4-FFF2-40B4-BE49-F238E27FC236}">
                      <a16:creationId xmlns="" xmlns:a16="http://schemas.microsoft.com/office/drawing/2014/main" id="{B9BAF495-50FD-4D6A-BA3F-32E6C6B6C5DA}"/>
                    </a:ext>
                  </a:extLst>
                </p:cNvPr>
                <p:cNvSpPr txBox="1"/>
                <p:nvPr/>
              </p:nvSpPr>
              <p:spPr>
                <a:xfrm>
                  <a:off x="6593762" y="7216895"/>
                  <a:ext cx="487445" cy="478041"/>
                </a:xfrm>
                <a:prstGeom prst="rect">
                  <a:avLst/>
                </a:prstGeom>
                <a:noFill/>
              </p:spPr>
              <p:txBody>
                <a:bodyPr wrap="square" rtlCol="0">
                  <a:spAutoFit/>
                </a:bodyPr>
                <a:lstStyle/>
                <a:p>
                  <a:r>
                    <a:rPr lang="en-US" altLang="zh-CN" dirty="0"/>
                    <a:t>Y</a:t>
                  </a:r>
                  <a:endParaRPr lang="zh-CN" altLang="en-US" dirty="0"/>
                </a:p>
              </p:txBody>
            </p:sp>
            <p:sp>
              <p:nvSpPr>
                <p:cNvPr id="78" name="文本框 77">
                  <a:extLst>
                    <a:ext uri="{FF2B5EF4-FFF2-40B4-BE49-F238E27FC236}">
                      <a16:creationId xmlns="" xmlns:a16="http://schemas.microsoft.com/office/drawing/2014/main" id="{5D7F4B62-4FF6-4ED3-B23A-F6516F43F63F}"/>
                    </a:ext>
                  </a:extLst>
                </p:cNvPr>
                <p:cNvSpPr txBox="1"/>
                <p:nvPr/>
              </p:nvSpPr>
              <p:spPr>
                <a:xfrm>
                  <a:off x="4987993" y="2108177"/>
                  <a:ext cx="487445" cy="478041"/>
                </a:xfrm>
                <a:prstGeom prst="rect">
                  <a:avLst/>
                </a:prstGeom>
                <a:noFill/>
              </p:spPr>
              <p:txBody>
                <a:bodyPr wrap="square" rtlCol="0">
                  <a:spAutoFit/>
                </a:bodyPr>
                <a:lstStyle/>
                <a:p>
                  <a:r>
                    <a:rPr lang="en-US" altLang="zh-CN" dirty="0"/>
                    <a:t>Y</a:t>
                  </a:r>
                  <a:endParaRPr lang="zh-CN" altLang="en-US" dirty="0"/>
                </a:p>
              </p:txBody>
            </p:sp>
            <p:grpSp>
              <p:nvGrpSpPr>
                <p:cNvPr id="14" name="组合 84">
                  <a:extLst>
                    <a:ext uri="{FF2B5EF4-FFF2-40B4-BE49-F238E27FC236}">
                      <a16:creationId xmlns="" xmlns:a16="http://schemas.microsoft.com/office/drawing/2014/main" id="{B2F8867B-14A1-4AB0-9A2E-C8F64674C1C6}"/>
                    </a:ext>
                  </a:extLst>
                </p:cNvPr>
                <p:cNvGrpSpPr/>
                <p:nvPr/>
              </p:nvGrpSpPr>
              <p:grpSpPr>
                <a:xfrm>
                  <a:off x="2832083" y="2508945"/>
                  <a:ext cx="2588335" cy="2503779"/>
                  <a:chOff x="2832083" y="2508945"/>
                  <a:chExt cx="2588335" cy="2503779"/>
                </a:xfrm>
              </p:grpSpPr>
              <p:cxnSp>
                <p:nvCxnSpPr>
                  <p:cNvPr id="80" name="直接连接符 79">
                    <a:extLst>
                      <a:ext uri="{FF2B5EF4-FFF2-40B4-BE49-F238E27FC236}">
                        <a16:creationId xmlns="" xmlns:a16="http://schemas.microsoft.com/office/drawing/2014/main" id="{1A28EA6D-27A1-449C-B637-FD2EBA90991C}"/>
                      </a:ext>
                    </a:extLst>
                  </p:cNvPr>
                  <p:cNvCxnSpPr>
                    <a:cxnSpLocks/>
                    <a:stCxn id="8" idx="1"/>
                  </p:cNvCxnSpPr>
                  <p:nvPr/>
                </p:nvCxnSpPr>
                <p:spPr>
                  <a:xfrm flipH="1" flipV="1">
                    <a:off x="2832083" y="2508945"/>
                    <a:ext cx="2588335" cy="31851"/>
                  </a:xfrm>
                  <a:prstGeom prst="line">
                    <a:avLst/>
                  </a:prstGeom>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 xmlns:a16="http://schemas.microsoft.com/office/drawing/2014/main" id="{567B5A7B-F5A0-4181-8B89-1A00942E2F74}"/>
                      </a:ext>
                    </a:extLst>
                  </p:cNvPr>
                  <p:cNvCxnSpPr>
                    <a:cxnSpLocks/>
                  </p:cNvCxnSpPr>
                  <p:nvPr/>
                </p:nvCxnSpPr>
                <p:spPr>
                  <a:xfrm flipH="1">
                    <a:off x="2832083" y="2524871"/>
                    <a:ext cx="3476" cy="2487852"/>
                  </a:xfrm>
                  <a:prstGeom prst="line">
                    <a:avLst/>
                  </a:prstGeom>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 xmlns:a16="http://schemas.microsoft.com/office/drawing/2014/main" id="{C6BA6B65-510B-4171-9091-6261DD6331EB}"/>
                      </a:ext>
                    </a:extLst>
                  </p:cNvPr>
                  <p:cNvCxnSpPr>
                    <a:cxnSpLocks/>
                    <a:endCxn id="41" idx="1"/>
                  </p:cNvCxnSpPr>
                  <p:nvPr/>
                </p:nvCxnSpPr>
                <p:spPr>
                  <a:xfrm>
                    <a:off x="2835559" y="5012724"/>
                    <a:ext cx="2394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5" name="组合 91">
                  <a:extLst>
                    <a:ext uri="{FF2B5EF4-FFF2-40B4-BE49-F238E27FC236}">
                      <a16:creationId xmlns="" xmlns:a16="http://schemas.microsoft.com/office/drawing/2014/main" id="{7F84FD6E-DAC9-429D-B572-AD108924EA12}"/>
                    </a:ext>
                  </a:extLst>
                </p:cNvPr>
                <p:cNvGrpSpPr/>
                <p:nvPr/>
              </p:nvGrpSpPr>
              <p:grpSpPr>
                <a:xfrm>
                  <a:off x="6601642" y="1946325"/>
                  <a:ext cx="3459862" cy="2372964"/>
                  <a:chOff x="6601642" y="1946325"/>
                  <a:chExt cx="3459862" cy="2372964"/>
                </a:xfrm>
              </p:grpSpPr>
              <p:cxnSp>
                <p:nvCxnSpPr>
                  <p:cNvPr id="87" name="直接连接符 86">
                    <a:extLst>
                      <a:ext uri="{FF2B5EF4-FFF2-40B4-BE49-F238E27FC236}">
                        <a16:creationId xmlns="" xmlns:a16="http://schemas.microsoft.com/office/drawing/2014/main" id="{C2A549B5-A98D-4DBC-ACCD-F3A35046C07B}"/>
                      </a:ext>
                    </a:extLst>
                  </p:cNvPr>
                  <p:cNvCxnSpPr>
                    <a:stCxn id="64" idx="3"/>
                  </p:cNvCxnSpPr>
                  <p:nvPr/>
                </p:nvCxnSpPr>
                <p:spPr>
                  <a:xfrm flipV="1">
                    <a:off x="9596519" y="4304732"/>
                    <a:ext cx="464985" cy="14557"/>
                  </a:xfrm>
                  <a:prstGeom prst="line">
                    <a:avLst/>
                  </a:prstGeom>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 xmlns:a16="http://schemas.microsoft.com/office/drawing/2014/main" id="{A0AB6141-DF47-485D-9C07-91D80CC333AE}"/>
                      </a:ext>
                    </a:extLst>
                  </p:cNvPr>
                  <p:cNvCxnSpPr>
                    <a:cxnSpLocks/>
                  </p:cNvCxnSpPr>
                  <p:nvPr/>
                </p:nvCxnSpPr>
                <p:spPr>
                  <a:xfrm flipH="1" flipV="1">
                    <a:off x="10058027" y="1946325"/>
                    <a:ext cx="3477" cy="2372963"/>
                  </a:xfrm>
                  <a:prstGeom prst="line">
                    <a:avLst/>
                  </a:prstGeom>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 xmlns:a16="http://schemas.microsoft.com/office/drawing/2014/main" id="{DDC149B4-ACFE-4FAB-9C88-6E5F55114548}"/>
                      </a:ext>
                    </a:extLst>
                  </p:cNvPr>
                  <p:cNvCxnSpPr/>
                  <p:nvPr/>
                </p:nvCxnSpPr>
                <p:spPr>
                  <a:xfrm flipH="1">
                    <a:off x="6601642" y="1946325"/>
                    <a:ext cx="34598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7" name="组合 1048678">
              <a:extLst>
                <a:ext uri="{FF2B5EF4-FFF2-40B4-BE49-F238E27FC236}">
                  <a16:creationId xmlns="" xmlns:a16="http://schemas.microsoft.com/office/drawing/2014/main" id="{E75E58C5-8E75-4874-B46F-59640547A5D0}"/>
                </a:ext>
              </a:extLst>
            </p:cNvPr>
            <p:cNvGrpSpPr/>
            <p:nvPr/>
          </p:nvGrpSpPr>
          <p:grpSpPr>
            <a:xfrm>
              <a:off x="6605019" y="548680"/>
              <a:ext cx="864096" cy="369332"/>
              <a:chOff x="10274050" y="1320288"/>
              <a:chExt cx="864096" cy="464207"/>
            </a:xfrm>
          </p:grpSpPr>
          <p:sp>
            <p:nvSpPr>
              <p:cNvPr id="1048677" name="椭圆 1048676">
                <a:extLst>
                  <a:ext uri="{FF2B5EF4-FFF2-40B4-BE49-F238E27FC236}">
                    <a16:creationId xmlns="" xmlns:a16="http://schemas.microsoft.com/office/drawing/2014/main" id="{DCBB5941-3734-4FAC-810E-F8C721F4F78F}"/>
                  </a:ext>
                </a:extLst>
              </p:cNvPr>
              <p:cNvSpPr/>
              <p:nvPr/>
            </p:nvSpPr>
            <p:spPr>
              <a:xfrm>
                <a:off x="10274050" y="1336250"/>
                <a:ext cx="864096" cy="43656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8" name="文本框 1048677">
                <a:extLst>
                  <a:ext uri="{FF2B5EF4-FFF2-40B4-BE49-F238E27FC236}">
                    <a16:creationId xmlns="" xmlns:a16="http://schemas.microsoft.com/office/drawing/2014/main" id="{D431CB05-AA04-43BB-93A6-107D1C27910F}"/>
                  </a:ext>
                </a:extLst>
              </p:cNvPr>
              <p:cNvSpPr txBox="1"/>
              <p:nvPr/>
            </p:nvSpPr>
            <p:spPr>
              <a:xfrm>
                <a:off x="10418068" y="1320288"/>
                <a:ext cx="602980" cy="46420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grpSp>
        <p:cxnSp>
          <p:nvCxnSpPr>
            <p:cNvPr id="110" name="直接箭头连接符 109">
              <a:extLst>
                <a:ext uri="{FF2B5EF4-FFF2-40B4-BE49-F238E27FC236}">
                  <a16:creationId xmlns="" xmlns:a16="http://schemas.microsoft.com/office/drawing/2014/main" id="{10DA6183-AF59-4934-A506-EA7B757AF3CB}"/>
                </a:ext>
              </a:extLst>
            </p:cNvPr>
            <p:cNvCxnSpPr>
              <a:cxnSpLocks/>
              <a:stCxn id="1048677" idx="4"/>
              <a:endCxn id="4" idx="0"/>
            </p:cNvCxnSpPr>
            <p:nvPr/>
          </p:nvCxnSpPr>
          <p:spPr>
            <a:xfrm>
              <a:off x="7037067" y="908720"/>
              <a:ext cx="11143" cy="2052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56314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535367" y="1623321"/>
            <a:ext cx="5227598" cy="4349909"/>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Particle Swarm optimization(PSO) is a random searching algorithm based on group collaboration developed by simulating the foraging behavior of birds. </a:t>
            </a:r>
          </a:p>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It is simple to implement, with relatively few parameters to be adjusted, and has been widely used in the fields of function optimization, neural network training, industrial system optimization and fuzzy system control. </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984762" y="116633"/>
            <a:ext cx="381617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Particle Swarm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 xmlns:a16="http://schemas.microsoft.com/office/drawing/2014/main" id="{C6B90887-5504-4E27-A730-BB99DB6FCDD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880032" y="1628801"/>
            <a:ext cx="5435612" cy="4289095"/>
          </a:xfrm>
          <a:prstGeom prst="rect">
            <a:avLst/>
          </a:prstGeom>
        </p:spPr>
      </p:pic>
    </p:spTree>
    <p:extLst>
      <p:ext uri="{BB962C8B-B14F-4D97-AF65-F5344CB8AC3E}">
        <p14:creationId xmlns="" xmlns:p14="http://schemas.microsoft.com/office/powerpoint/2010/main" val="1336548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Effect transition="in" filter="diamond(in)">
                                      <p:cBhvr>
                                        <p:cTn id="7" dur="1400"/>
                                        <p:tgtEl>
                                          <p:spTgt spid="104870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7649"/>
          <p:cNvSpPr/>
          <p:nvPr/>
        </p:nvSpPr>
        <p:spPr>
          <a:xfrm>
            <a:off x="1917428" y="908052"/>
            <a:ext cx="8019847" cy="5905325"/>
          </a:xfrm>
          <a:prstGeom prst="rect">
            <a:avLst/>
          </a:prstGeom>
          <a:gradFill rotWithShape="1">
            <a:gsLst>
              <a:gs pos="0">
                <a:srgbClr val="CCECFF">
                  <a:gamma/>
                  <a:tint val="0"/>
                  <a:invGamma/>
                </a:srgbClr>
              </a:gs>
              <a:gs pos="100000">
                <a:srgbClr val="CCECFF"/>
              </a:gs>
            </a:gsLst>
            <a:lin ang="5400000" scaled="1"/>
            <a:tileRect/>
          </a:gradFill>
          <a:ln w="9525">
            <a:noFill/>
          </a:ln>
        </p:spPr>
        <p:txBody>
          <a:bodyPr/>
          <a:lstStyle/>
          <a:p>
            <a:endParaRPr lang="zh-CN" altLang="en-US"/>
          </a:p>
        </p:txBody>
      </p:sp>
      <p:sp>
        <p:nvSpPr>
          <p:cNvPr id="27651" name="椭圆 27650"/>
          <p:cNvSpPr/>
          <p:nvPr/>
        </p:nvSpPr>
        <p:spPr>
          <a:xfrm>
            <a:off x="5448468" y="1844677"/>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2" name="椭圆 27651"/>
          <p:cNvSpPr/>
          <p:nvPr/>
        </p:nvSpPr>
        <p:spPr>
          <a:xfrm>
            <a:off x="3217024" y="3213102"/>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3" name="椭圆 27652"/>
          <p:cNvSpPr/>
          <p:nvPr/>
        </p:nvSpPr>
        <p:spPr>
          <a:xfrm>
            <a:off x="5664312" y="2636840"/>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4" name="椭圆 27653"/>
          <p:cNvSpPr/>
          <p:nvPr/>
        </p:nvSpPr>
        <p:spPr>
          <a:xfrm>
            <a:off x="6096000" y="1916115"/>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5" name="椭圆 27654"/>
          <p:cNvSpPr/>
          <p:nvPr/>
        </p:nvSpPr>
        <p:spPr>
          <a:xfrm>
            <a:off x="3720133" y="1268415"/>
            <a:ext cx="237586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6" name="椭圆 27655"/>
          <p:cNvSpPr/>
          <p:nvPr/>
        </p:nvSpPr>
        <p:spPr>
          <a:xfrm>
            <a:off x="6743531" y="3284540"/>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7" name="椭圆 27656"/>
          <p:cNvSpPr/>
          <p:nvPr/>
        </p:nvSpPr>
        <p:spPr>
          <a:xfrm>
            <a:off x="4296243" y="3284540"/>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wrap="none" anchor="ctr"/>
          <a:lstStyle/>
          <a:p>
            <a:pPr algn="ctr" eaLnBrk="0" hangingPunct="0"/>
            <a:endParaRPr lang="zh-TW" altLang="en-US" sz="1600" b="1" dirty="0">
              <a:effectLst>
                <a:outerShdw blurRad="38100" dist="38100" dir="2700000">
                  <a:srgbClr val="FFFFFF"/>
                </a:outerShdw>
              </a:effectLst>
              <a:latin typeface="Arial" panose="020B0604020202020204" pitchFamily="34" charset="0"/>
              <a:ea typeface="PMingLiU" pitchFamily="2" charset="-120"/>
            </a:endParaRPr>
          </a:p>
        </p:txBody>
      </p:sp>
      <p:sp>
        <p:nvSpPr>
          <p:cNvPr id="27658" name="椭圆 27657"/>
          <p:cNvSpPr/>
          <p:nvPr/>
        </p:nvSpPr>
        <p:spPr>
          <a:xfrm>
            <a:off x="5088202" y="1628777"/>
            <a:ext cx="237586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a:lstStyle/>
          <a:p>
            <a:endParaRPr lang="zh-CN" altLang="en-US"/>
          </a:p>
        </p:txBody>
      </p:sp>
      <p:sp>
        <p:nvSpPr>
          <p:cNvPr id="27659" name="椭圆 27658"/>
          <p:cNvSpPr/>
          <p:nvPr/>
        </p:nvSpPr>
        <p:spPr>
          <a:xfrm>
            <a:off x="5375462" y="2492377"/>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a:lstStyle/>
          <a:p>
            <a:endParaRPr lang="zh-CN" altLang="en-US"/>
          </a:p>
        </p:txBody>
      </p:sp>
      <p:sp>
        <p:nvSpPr>
          <p:cNvPr id="27660" name="椭圆 27659"/>
          <p:cNvSpPr/>
          <p:nvPr/>
        </p:nvSpPr>
        <p:spPr>
          <a:xfrm>
            <a:off x="7319645" y="4365627"/>
            <a:ext cx="237586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a:lstStyle/>
          <a:p>
            <a:endParaRPr lang="zh-CN" altLang="en-US"/>
          </a:p>
        </p:txBody>
      </p:sp>
      <p:sp>
        <p:nvSpPr>
          <p:cNvPr id="27661" name="椭圆 27660"/>
          <p:cNvSpPr/>
          <p:nvPr/>
        </p:nvSpPr>
        <p:spPr>
          <a:xfrm>
            <a:off x="6240427" y="908052"/>
            <a:ext cx="237586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a:lstStyle/>
          <a:p>
            <a:endParaRPr lang="zh-CN" altLang="en-US"/>
          </a:p>
        </p:txBody>
      </p:sp>
      <p:sp>
        <p:nvSpPr>
          <p:cNvPr id="27662" name="椭圆 27661"/>
          <p:cNvSpPr/>
          <p:nvPr/>
        </p:nvSpPr>
        <p:spPr>
          <a:xfrm>
            <a:off x="2712331" y="908052"/>
            <a:ext cx="2375869"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tileRect/>
          </a:gradFill>
          <a:ln w="9525" cap="flat" cmpd="sng">
            <a:solidFill>
              <a:srgbClr val="99CCFF"/>
            </a:solidFill>
            <a:prstDash val="solid"/>
            <a:headEnd type="none" w="med" len="med"/>
            <a:tailEnd type="none" w="med" len="med"/>
          </a:ln>
        </p:spPr>
        <p:txBody>
          <a:bodyPr/>
          <a:lstStyle/>
          <a:p>
            <a:endParaRPr lang="zh-CN" altLang="en-US"/>
          </a:p>
        </p:txBody>
      </p:sp>
      <p:sp>
        <p:nvSpPr>
          <p:cNvPr id="27663" name="矩形 27662"/>
          <p:cNvSpPr/>
          <p:nvPr/>
        </p:nvSpPr>
        <p:spPr>
          <a:xfrm>
            <a:off x="1919854" y="586815"/>
            <a:ext cx="5112006" cy="288925"/>
          </a:xfrm>
          <a:prstGeom prst="rect">
            <a:avLst/>
          </a:prstGeom>
          <a:gradFill rotWithShape="1">
            <a:gsLst>
              <a:gs pos="0">
                <a:srgbClr val="006699"/>
              </a:gs>
              <a:gs pos="100000">
                <a:srgbClr val="006699">
                  <a:gamma/>
                  <a:tint val="0"/>
                  <a:invGamma/>
                </a:srgbClr>
              </a:gs>
            </a:gsLst>
            <a:lin ang="0" scaled="1"/>
            <a:tileRect/>
          </a:gradFill>
          <a:ln w="9525">
            <a:noFill/>
          </a:ln>
        </p:spPr>
        <p:txBody>
          <a:bodyPr wrap="none" anchor="ctr"/>
          <a:lstStyle/>
          <a:p>
            <a:pPr eaLnBrk="0" hangingPunct="0"/>
            <a:r>
              <a:rPr lang="en-US" altLang="zh-CN" dirty="0">
                <a:solidFill>
                  <a:schemeClr val="bg1"/>
                </a:solidFill>
                <a:effectLst>
                  <a:outerShdw blurRad="38100" dist="38100" dir="2700000">
                    <a:srgbClr val="000000"/>
                  </a:outerShdw>
                </a:effectLst>
                <a:latin typeface="Arial Black" panose="020B0A04020102020204" pitchFamily="2" charset="0"/>
                <a:ea typeface="PMingLiU" pitchFamily="2" charset="-120"/>
              </a:rPr>
              <a:t>Demo animation</a:t>
            </a:r>
            <a:endParaRPr lang="zh-TW" altLang="en-US" dirty="0">
              <a:solidFill>
                <a:schemeClr val="bg1"/>
              </a:solidFill>
              <a:effectLst>
                <a:outerShdw blurRad="38100" dist="38100" dir="2700000">
                  <a:srgbClr val="000000"/>
                </a:outerShdw>
              </a:effectLst>
              <a:latin typeface="Arial Black" panose="020B0A04020102020204" pitchFamily="2" charset="0"/>
              <a:ea typeface="PMingLiU" pitchFamily="2" charset="-120"/>
            </a:endParaRPr>
          </a:p>
        </p:txBody>
      </p:sp>
      <p:sp>
        <p:nvSpPr>
          <p:cNvPr id="27664" name="椭圆 27663"/>
          <p:cNvSpPr/>
          <p:nvPr/>
        </p:nvSpPr>
        <p:spPr>
          <a:xfrm>
            <a:off x="3864557" y="1916113"/>
            <a:ext cx="144425"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65" name="椭圆 27664"/>
          <p:cNvSpPr/>
          <p:nvPr/>
        </p:nvSpPr>
        <p:spPr>
          <a:xfrm>
            <a:off x="4367663" y="4292602"/>
            <a:ext cx="144424"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66" name="椭圆 27665"/>
          <p:cNvSpPr/>
          <p:nvPr/>
        </p:nvSpPr>
        <p:spPr>
          <a:xfrm>
            <a:off x="7392650" y="1916113"/>
            <a:ext cx="144424"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67" name="椭圆 27666"/>
          <p:cNvSpPr/>
          <p:nvPr/>
        </p:nvSpPr>
        <p:spPr>
          <a:xfrm>
            <a:off x="6167419" y="2708277"/>
            <a:ext cx="144424"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68" name="椭圆 27667"/>
          <p:cNvSpPr/>
          <p:nvPr/>
        </p:nvSpPr>
        <p:spPr>
          <a:xfrm>
            <a:off x="8471869" y="5516563"/>
            <a:ext cx="144424"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69" name="椭圆 27668"/>
          <p:cNvSpPr/>
          <p:nvPr/>
        </p:nvSpPr>
        <p:spPr>
          <a:xfrm>
            <a:off x="6456269" y="3789363"/>
            <a:ext cx="144424"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a:lstStyle/>
          <a:p>
            <a:endParaRPr lang="zh-CN" altLang="en-US"/>
          </a:p>
        </p:txBody>
      </p:sp>
      <p:sp>
        <p:nvSpPr>
          <p:cNvPr id="27670" name="矩形 27669"/>
          <p:cNvSpPr/>
          <p:nvPr/>
        </p:nvSpPr>
        <p:spPr>
          <a:xfrm>
            <a:off x="9937277" y="636234"/>
            <a:ext cx="2254724" cy="1368425"/>
          </a:xfrm>
          <a:prstGeom prst="rect">
            <a:avLst/>
          </a:prstGeom>
          <a:gradFill rotWithShape="1">
            <a:gsLst>
              <a:gs pos="0">
                <a:srgbClr val="336699">
                  <a:gamma/>
                  <a:tint val="0"/>
                  <a:invGamma/>
                </a:srgbClr>
              </a:gs>
              <a:gs pos="100000">
                <a:srgbClr val="336699">
                  <a:alpha val="50000"/>
                </a:srgbClr>
              </a:gs>
            </a:gsLst>
            <a:lin ang="5400000" scaled="1"/>
            <a:tileRect/>
          </a:gradFill>
          <a:ln w="9525" cap="flat" cmpd="sng">
            <a:solidFill>
              <a:srgbClr val="006699"/>
            </a:solidFill>
            <a:prstDash val="solid"/>
            <a:miter/>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671" name="椭圆 27670"/>
          <p:cNvSpPr/>
          <p:nvPr/>
        </p:nvSpPr>
        <p:spPr>
          <a:xfrm>
            <a:off x="10101539" y="1018683"/>
            <a:ext cx="144425"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672" name="文本框 27671"/>
          <p:cNvSpPr txBox="1"/>
          <p:nvPr/>
        </p:nvSpPr>
        <p:spPr>
          <a:xfrm>
            <a:off x="10758330" y="647761"/>
            <a:ext cx="612615" cy="336550"/>
          </a:xfrm>
          <a:prstGeom prst="rect">
            <a:avLst/>
          </a:prstGeom>
          <a:noFill/>
          <a:ln w="9525">
            <a:noFill/>
          </a:ln>
        </p:spPr>
        <p:txBody>
          <a:bodyPr wrap="none" anchor="t">
            <a:spAutoFit/>
          </a:bodyPr>
          <a:lstStyle/>
          <a:p>
            <a:pPr algn="ctr" eaLnBrk="0" hangingPunct="0"/>
            <a:r>
              <a:rPr lang="en-US" altLang="x-none" sz="1600" dirty="0">
                <a:effectLst>
                  <a:outerShdw blurRad="38100" dist="38100" dir="2700000">
                    <a:srgbClr val="FFFFFF"/>
                  </a:outerShdw>
                </a:effectLst>
                <a:latin typeface="Arial" panose="020B0604020202020204" pitchFamily="34" charset="0"/>
                <a:ea typeface="PMingLiU" pitchFamily="2" charset="-120"/>
              </a:rPr>
              <a:t>Note</a:t>
            </a:r>
          </a:p>
        </p:txBody>
      </p:sp>
      <p:sp>
        <p:nvSpPr>
          <p:cNvPr id="27673" name="文本框 27672"/>
          <p:cNvSpPr txBox="1"/>
          <p:nvPr/>
        </p:nvSpPr>
        <p:spPr>
          <a:xfrm>
            <a:off x="10245964" y="952387"/>
            <a:ext cx="1570855" cy="276999"/>
          </a:xfrm>
          <a:prstGeom prst="rect">
            <a:avLst/>
          </a:prstGeom>
          <a:noFill/>
          <a:ln w="9525">
            <a:noFill/>
          </a:ln>
        </p:spPr>
        <p:txBody>
          <a:bodyPr wrap="none" anchor="t">
            <a:spAutoFit/>
          </a:bodyPr>
          <a:lstStyle/>
          <a:p>
            <a:pPr algn="ctr" eaLnBrk="0" hangingPunct="0"/>
            <a:r>
              <a:rPr lang="en-US" altLang="zh-TW" sz="1200" dirty="0">
                <a:effectLst>
                  <a:outerShdw blurRad="38100" dist="38100" dir="2700000">
                    <a:srgbClr val="FFFFFF"/>
                  </a:outerShdw>
                </a:effectLst>
                <a:latin typeface="Arial" panose="020B0604020202020204" pitchFamily="34" charset="0"/>
                <a:ea typeface="PMingLiU" pitchFamily="2" charset="-120"/>
              </a:rPr>
              <a:t>Reasonable solution</a:t>
            </a:r>
            <a:endParaRPr lang="zh-TW" altLang="en-US" sz="1200" dirty="0">
              <a:effectLst>
                <a:outerShdw blurRad="38100" dist="38100" dir="2700000">
                  <a:srgbClr val="FFFFFF"/>
                </a:outerShdw>
              </a:effectLst>
              <a:latin typeface="Arial" panose="020B0604020202020204" pitchFamily="34" charset="0"/>
              <a:ea typeface="PMingLiU" pitchFamily="2" charset="-120"/>
            </a:endParaRPr>
          </a:p>
        </p:txBody>
      </p:sp>
      <p:sp>
        <p:nvSpPr>
          <p:cNvPr id="27674" name="椭圆 27673"/>
          <p:cNvSpPr/>
          <p:nvPr/>
        </p:nvSpPr>
        <p:spPr>
          <a:xfrm>
            <a:off x="6411830" y="3730625"/>
            <a:ext cx="215844" cy="215900"/>
          </a:xfrm>
          <a:prstGeom prst="ellipse">
            <a:avLst/>
          </a:prstGeom>
          <a:gradFill rotWithShape="1">
            <a:gsLst>
              <a:gs pos="0">
                <a:srgbClr val="FF0000">
                  <a:gamma/>
                  <a:tint val="0"/>
                  <a:invGamma/>
                </a:srgbClr>
              </a:gs>
              <a:gs pos="100000">
                <a:srgbClr val="FF0000"/>
              </a:gs>
            </a:gsLst>
            <a:lin ang="2700000" scaled="1"/>
            <a:tileRect/>
          </a:gradFill>
          <a:ln w="9525" cap="flat" cmpd="sng">
            <a:solidFill>
              <a:srgbClr val="FF0000"/>
            </a:solidFill>
            <a:prstDash val="solid"/>
            <a:headEnd type="none" w="med" len="med"/>
            <a:tailEnd type="none" w="med" len="med"/>
          </a:ln>
        </p:spPr>
        <p:txBody>
          <a:bodyPr/>
          <a:lstStyle/>
          <a:p>
            <a:endParaRPr lang="zh-CN" altLang="en-US"/>
          </a:p>
        </p:txBody>
      </p:sp>
      <p:sp>
        <p:nvSpPr>
          <p:cNvPr id="27675" name="椭圆 27674"/>
          <p:cNvSpPr/>
          <p:nvPr/>
        </p:nvSpPr>
        <p:spPr>
          <a:xfrm>
            <a:off x="10058728" y="1306813"/>
            <a:ext cx="215844" cy="215900"/>
          </a:xfrm>
          <a:prstGeom prst="ellipse">
            <a:avLst/>
          </a:prstGeom>
          <a:gradFill rotWithShape="1">
            <a:gsLst>
              <a:gs pos="0">
                <a:srgbClr val="FF0000">
                  <a:gamma/>
                  <a:tint val="0"/>
                  <a:invGamma/>
                </a:srgbClr>
              </a:gs>
              <a:gs pos="100000">
                <a:srgbClr val="FF0000"/>
              </a:gs>
            </a:gsLst>
            <a:lin ang="2700000" scaled="1"/>
            <a:tileRect/>
          </a:gradFill>
          <a:ln w="9525" cap="flat" cmpd="sng">
            <a:solidFill>
              <a:srgbClr val="FF0000"/>
            </a:solidFill>
            <a:prstDash val="solid"/>
            <a:headEnd type="none" w="med" len="med"/>
            <a:tailEnd type="none" w="med" len="med"/>
          </a:ln>
        </p:spPr>
        <p:txBody>
          <a:bodyPr/>
          <a:lstStyle/>
          <a:p>
            <a:endParaRPr lang="zh-CN" altLang="en-US"/>
          </a:p>
        </p:txBody>
      </p:sp>
      <p:sp>
        <p:nvSpPr>
          <p:cNvPr id="27676" name="文本框 27675"/>
          <p:cNvSpPr txBox="1"/>
          <p:nvPr/>
        </p:nvSpPr>
        <p:spPr>
          <a:xfrm>
            <a:off x="10245964" y="1276023"/>
            <a:ext cx="1769575" cy="276999"/>
          </a:xfrm>
          <a:prstGeom prst="rect">
            <a:avLst/>
          </a:prstGeom>
          <a:noFill/>
          <a:ln w="9525">
            <a:noFill/>
          </a:ln>
        </p:spPr>
        <p:txBody>
          <a:bodyPr wrap="none" anchor="t">
            <a:spAutoFit/>
          </a:bodyPr>
          <a:lstStyle/>
          <a:p>
            <a:pPr algn="ctr" eaLnBrk="0" hangingPunct="0"/>
            <a:r>
              <a:rPr lang="en-US" altLang="zh-TW" sz="1200" dirty="0">
                <a:effectLst>
                  <a:outerShdw blurRad="38100" dist="38100" dir="2700000">
                    <a:srgbClr val="FFFFFF"/>
                  </a:outerShdw>
                </a:effectLst>
                <a:latin typeface="Arial" panose="020B0604020202020204" pitchFamily="34" charset="0"/>
                <a:ea typeface="PMingLiU" pitchFamily="2" charset="-120"/>
              </a:rPr>
              <a:t>Current optima solution</a:t>
            </a:r>
            <a:endParaRPr lang="zh-TW" altLang="en-US" sz="1200" dirty="0">
              <a:effectLst>
                <a:outerShdw blurRad="38100" dist="38100" dir="2700000">
                  <a:srgbClr val="FFFFFF"/>
                </a:outerShdw>
              </a:effectLst>
              <a:latin typeface="Arial" panose="020B0604020202020204" pitchFamily="34" charset="0"/>
              <a:ea typeface="PMingLiU" pitchFamily="2" charset="-120"/>
            </a:endParaRPr>
          </a:p>
        </p:txBody>
      </p:sp>
      <p:sp>
        <p:nvSpPr>
          <p:cNvPr id="27677" name="椭圆 27676"/>
          <p:cNvSpPr/>
          <p:nvPr/>
        </p:nvSpPr>
        <p:spPr>
          <a:xfrm>
            <a:off x="4872356" y="1844677"/>
            <a:ext cx="144424" cy="144463"/>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78" name="椭圆 27677"/>
          <p:cNvSpPr/>
          <p:nvPr/>
        </p:nvSpPr>
        <p:spPr>
          <a:xfrm>
            <a:off x="8400451" y="1700213"/>
            <a:ext cx="144425"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79" name="椭圆 27678"/>
          <p:cNvSpPr/>
          <p:nvPr/>
        </p:nvSpPr>
        <p:spPr>
          <a:xfrm>
            <a:off x="5088200" y="4868863"/>
            <a:ext cx="144424"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80" name="椭圆 27679"/>
          <p:cNvSpPr/>
          <p:nvPr/>
        </p:nvSpPr>
        <p:spPr>
          <a:xfrm>
            <a:off x="9551088" y="5300663"/>
            <a:ext cx="144424"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81" name="椭圆 27680"/>
          <p:cNvSpPr/>
          <p:nvPr/>
        </p:nvSpPr>
        <p:spPr>
          <a:xfrm>
            <a:off x="6024581" y="2133602"/>
            <a:ext cx="144424" cy="144463"/>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82" name="椭圆 27681"/>
          <p:cNvSpPr/>
          <p:nvPr/>
        </p:nvSpPr>
        <p:spPr>
          <a:xfrm>
            <a:off x="7464070" y="3357563"/>
            <a:ext cx="144425"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83" name="椭圆 27682"/>
          <p:cNvSpPr/>
          <p:nvPr/>
        </p:nvSpPr>
        <p:spPr>
          <a:xfrm>
            <a:off x="10101540" y="1706176"/>
            <a:ext cx="144424"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684" name="文本框 27683"/>
          <p:cNvSpPr txBox="1"/>
          <p:nvPr/>
        </p:nvSpPr>
        <p:spPr>
          <a:xfrm>
            <a:off x="10271376" y="1639909"/>
            <a:ext cx="1606112" cy="276999"/>
          </a:xfrm>
          <a:prstGeom prst="rect">
            <a:avLst/>
          </a:prstGeom>
          <a:noFill/>
          <a:ln w="9525">
            <a:noFill/>
          </a:ln>
        </p:spPr>
        <p:txBody>
          <a:bodyPr wrap="none" anchor="t">
            <a:spAutoFit/>
          </a:bodyPr>
          <a:lstStyle/>
          <a:p>
            <a:pPr algn="ctr" eaLnBrk="0" hangingPunct="0"/>
            <a:r>
              <a:rPr lang="en-US" altLang="zh-CN" sz="1200" dirty="0">
                <a:effectLst>
                  <a:outerShdw blurRad="38100" dist="38100" dir="2700000">
                    <a:srgbClr val="FFFFFF"/>
                  </a:outerShdw>
                </a:effectLst>
                <a:latin typeface="Arial" panose="020B0604020202020204" pitchFamily="34" charset="0"/>
                <a:ea typeface="PMingLiU" pitchFamily="2" charset="-120"/>
              </a:rPr>
              <a:t>local</a:t>
            </a:r>
            <a:r>
              <a:rPr lang="en-US" altLang="zh-TW" sz="1200" dirty="0">
                <a:effectLst>
                  <a:outerShdw blurRad="38100" dist="38100" dir="2700000">
                    <a:srgbClr val="FFFFFF"/>
                  </a:outerShdw>
                </a:effectLst>
                <a:latin typeface="Arial" panose="020B0604020202020204" pitchFamily="34" charset="0"/>
                <a:ea typeface="PMingLiU" pitchFamily="2" charset="-120"/>
              </a:rPr>
              <a:t> optimal solution</a:t>
            </a:r>
            <a:endParaRPr lang="zh-TW" altLang="en-US" sz="1200" dirty="0">
              <a:effectLst>
                <a:outerShdw blurRad="38100" dist="38100" dir="2700000">
                  <a:srgbClr val="FFFFFF"/>
                </a:outerShdw>
              </a:effectLst>
              <a:latin typeface="Arial" panose="020B0604020202020204" pitchFamily="34" charset="0"/>
              <a:ea typeface="PMingLiU" pitchFamily="2" charset="-120"/>
            </a:endParaRPr>
          </a:p>
        </p:txBody>
      </p:sp>
      <p:grpSp>
        <p:nvGrpSpPr>
          <p:cNvPr id="2" name="组合 27687"/>
          <p:cNvGrpSpPr/>
          <p:nvPr/>
        </p:nvGrpSpPr>
        <p:grpSpPr>
          <a:xfrm>
            <a:off x="6659416" y="1773240"/>
            <a:ext cx="1668028" cy="1893887"/>
            <a:chOff x="0" y="0"/>
            <a:chExt cx="1051" cy="1193"/>
          </a:xfrm>
        </p:grpSpPr>
        <p:sp>
          <p:nvSpPr>
            <p:cNvPr id="27689" name="直接连接符 27688"/>
            <p:cNvSpPr/>
            <p:nvPr/>
          </p:nvSpPr>
          <p:spPr>
            <a:xfrm flipV="1">
              <a:off x="587" y="0"/>
              <a:ext cx="464" cy="120"/>
            </a:xfrm>
            <a:prstGeom prst="line">
              <a:avLst/>
            </a:prstGeom>
            <a:ln w="9525" cap="flat" cmpd="sng">
              <a:solidFill>
                <a:srgbClr val="006699"/>
              </a:solidFill>
              <a:prstDash val="solid"/>
              <a:headEnd type="none" w="med" len="med"/>
              <a:tailEnd type="none" w="med" len="med"/>
            </a:ln>
          </p:spPr>
        </p:sp>
        <p:sp>
          <p:nvSpPr>
            <p:cNvPr id="27690" name="直接连接符 27689"/>
            <p:cNvSpPr/>
            <p:nvPr/>
          </p:nvSpPr>
          <p:spPr>
            <a:xfrm flipH="1">
              <a:off x="0" y="182"/>
              <a:ext cx="507" cy="1011"/>
            </a:xfrm>
            <a:prstGeom prst="line">
              <a:avLst/>
            </a:prstGeom>
            <a:ln w="9525" cap="flat" cmpd="sng">
              <a:solidFill>
                <a:srgbClr val="006699"/>
              </a:solidFill>
              <a:prstDash val="solid"/>
              <a:headEnd type="none" w="med" len="med"/>
              <a:tailEnd type="none" w="med" len="med"/>
            </a:ln>
          </p:spPr>
        </p:sp>
      </p:grpSp>
      <p:grpSp>
        <p:nvGrpSpPr>
          <p:cNvPr id="3" name="组合 27690"/>
          <p:cNvGrpSpPr/>
          <p:nvPr/>
        </p:nvGrpSpPr>
        <p:grpSpPr>
          <a:xfrm>
            <a:off x="4001045" y="1916115"/>
            <a:ext cx="2488552" cy="1844675"/>
            <a:chOff x="0" y="0"/>
            <a:chExt cx="1568" cy="1162"/>
          </a:xfrm>
        </p:grpSpPr>
        <p:grpSp>
          <p:nvGrpSpPr>
            <p:cNvPr id="4" name="组合 27691"/>
            <p:cNvGrpSpPr/>
            <p:nvPr/>
          </p:nvGrpSpPr>
          <p:grpSpPr>
            <a:xfrm>
              <a:off x="0" y="0"/>
              <a:ext cx="1488" cy="1162"/>
              <a:chOff x="0" y="0"/>
              <a:chExt cx="1488" cy="1162"/>
            </a:xfrm>
          </p:grpSpPr>
          <p:sp>
            <p:nvSpPr>
              <p:cNvPr id="27693" name="直接连接符 27692"/>
              <p:cNvSpPr/>
              <p:nvPr/>
            </p:nvSpPr>
            <p:spPr>
              <a:xfrm flipV="1">
                <a:off x="50" y="0"/>
                <a:ext cx="454" cy="46"/>
              </a:xfrm>
              <a:prstGeom prst="line">
                <a:avLst/>
              </a:prstGeom>
              <a:ln w="9525" cap="flat" cmpd="sng">
                <a:solidFill>
                  <a:srgbClr val="006699"/>
                </a:solidFill>
                <a:prstDash val="solid"/>
                <a:headEnd type="none" w="med" len="med"/>
                <a:tailEnd type="none" w="med" len="med"/>
              </a:ln>
            </p:spPr>
          </p:sp>
          <p:sp>
            <p:nvSpPr>
              <p:cNvPr id="27694" name="直接连接符 27693"/>
              <p:cNvSpPr/>
              <p:nvPr/>
            </p:nvSpPr>
            <p:spPr>
              <a:xfrm>
                <a:off x="0" y="95"/>
                <a:ext cx="1488" cy="1067"/>
              </a:xfrm>
              <a:prstGeom prst="line">
                <a:avLst/>
              </a:prstGeom>
              <a:ln w="9525" cap="flat" cmpd="sng">
                <a:solidFill>
                  <a:srgbClr val="006699"/>
                </a:solidFill>
                <a:prstDash val="solid"/>
                <a:headEnd type="none" w="med" len="med"/>
                <a:tailEnd type="none" w="med" len="med"/>
              </a:ln>
            </p:spPr>
          </p:sp>
        </p:grpSp>
        <p:sp>
          <p:nvSpPr>
            <p:cNvPr id="27695" name="直接连接符 27694"/>
            <p:cNvSpPr/>
            <p:nvPr/>
          </p:nvSpPr>
          <p:spPr>
            <a:xfrm>
              <a:off x="1326" y="236"/>
              <a:ext cx="73" cy="227"/>
            </a:xfrm>
            <a:prstGeom prst="line">
              <a:avLst/>
            </a:prstGeom>
            <a:ln w="9525" cap="flat" cmpd="sng">
              <a:solidFill>
                <a:srgbClr val="006699"/>
              </a:solidFill>
              <a:prstDash val="solid"/>
              <a:headEnd type="none" w="med" len="med"/>
              <a:tailEnd type="none" w="med" len="med"/>
            </a:ln>
          </p:spPr>
        </p:sp>
        <p:sp>
          <p:nvSpPr>
            <p:cNvPr id="27696" name="直接连接符 27695"/>
            <p:cNvSpPr/>
            <p:nvPr/>
          </p:nvSpPr>
          <p:spPr>
            <a:xfrm>
              <a:off x="1434" y="596"/>
              <a:ext cx="134" cy="464"/>
            </a:xfrm>
            <a:prstGeom prst="line">
              <a:avLst/>
            </a:prstGeom>
            <a:ln w="9525" cap="flat" cmpd="sng">
              <a:solidFill>
                <a:srgbClr val="006699"/>
              </a:solidFill>
              <a:prstDash val="solid"/>
              <a:headEnd type="none" w="med" len="med"/>
              <a:tailEnd type="none" w="med" len="med"/>
            </a:ln>
          </p:spPr>
        </p:sp>
      </p:grpSp>
      <p:grpSp>
        <p:nvGrpSpPr>
          <p:cNvPr id="5" name="组合 27696"/>
          <p:cNvGrpSpPr/>
          <p:nvPr/>
        </p:nvGrpSpPr>
        <p:grpSpPr>
          <a:xfrm>
            <a:off x="4450191" y="3911602"/>
            <a:ext cx="1948942" cy="989013"/>
            <a:chOff x="0" y="0"/>
            <a:chExt cx="1228" cy="623"/>
          </a:xfrm>
        </p:grpSpPr>
        <p:sp>
          <p:nvSpPr>
            <p:cNvPr id="27698" name="直接连接符 27697"/>
            <p:cNvSpPr/>
            <p:nvPr/>
          </p:nvSpPr>
          <p:spPr>
            <a:xfrm flipV="1">
              <a:off x="83" y="0"/>
              <a:ext cx="1145" cy="251"/>
            </a:xfrm>
            <a:prstGeom prst="line">
              <a:avLst/>
            </a:prstGeom>
            <a:ln w="9525" cap="flat" cmpd="sng">
              <a:solidFill>
                <a:srgbClr val="006699"/>
              </a:solidFill>
              <a:prstDash val="solid"/>
              <a:headEnd type="none" w="med" len="med"/>
              <a:tailEnd type="none" w="med" len="med"/>
            </a:ln>
          </p:spPr>
        </p:sp>
        <p:sp>
          <p:nvSpPr>
            <p:cNvPr id="27699" name="直接连接符 27698"/>
            <p:cNvSpPr/>
            <p:nvPr/>
          </p:nvSpPr>
          <p:spPr>
            <a:xfrm flipH="1" flipV="1">
              <a:off x="0" y="333"/>
              <a:ext cx="407" cy="290"/>
            </a:xfrm>
            <a:prstGeom prst="line">
              <a:avLst/>
            </a:prstGeom>
            <a:ln w="9525" cap="flat" cmpd="sng">
              <a:solidFill>
                <a:srgbClr val="006699"/>
              </a:solidFill>
              <a:prstDash val="solid"/>
              <a:headEnd type="none" w="med" len="med"/>
              <a:tailEnd type="none" w="med" len="med"/>
            </a:ln>
          </p:spPr>
        </p:sp>
      </p:grpSp>
      <p:grpSp>
        <p:nvGrpSpPr>
          <p:cNvPr id="6" name="组合 27699"/>
          <p:cNvGrpSpPr/>
          <p:nvPr/>
        </p:nvGrpSpPr>
        <p:grpSpPr>
          <a:xfrm>
            <a:off x="6640372" y="3911600"/>
            <a:ext cx="2847234" cy="1657350"/>
            <a:chOff x="0" y="0"/>
            <a:chExt cx="1794" cy="1044"/>
          </a:xfrm>
        </p:grpSpPr>
        <p:sp>
          <p:nvSpPr>
            <p:cNvPr id="27701" name="直接连接符 27700"/>
            <p:cNvSpPr/>
            <p:nvPr/>
          </p:nvSpPr>
          <p:spPr>
            <a:xfrm flipH="1">
              <a:off x="1272" y="948"/>
              <a:ext cx="522" cy="96"/>
            </a:xfrm>
            <a:prstGeom prst="line">
              <a:avLst/>
            </a:prstGeom>
            <a:ln w="9525" cap="flat" cmpd="sng">
              <a:solidFill>
                <a:srgbClr val="006699"/>
              </a:solidFill>
              <a:prstDash val="solid"/>
              <a:headEnd type="none" w="med" len="med"/>
              <a:tailEnd type="none" w="med" len="med"/>
            </a:ln>
          </p:spPr>
        </p:sp>
        <p:sp>
          <p:nvSpPr>
            <p:cNvPr id="27702" name="直接连接符 27701"/>
            <p:cNvSpPr/>
            <p:nvPr/>
          </p:nvSpPr>
          <p:spPr>
            <a:xfrm>
              <a:off x="0" y="0"/>
              <a:ext cx="1143" cy="1021"/>
            </a:xfrm>
            <a:prstGeom prst="line">
              <a:avLst/>
            </a:prstGeom>
            <a:ln w="9525" cap="flat" cmpd="sng">
              <a:solidFill>
                <a:srgbClr val="006699"/>
              </a:solidFill>
              <a:prstDash val="solid"/>
              <a:headEnd type="none" w="med" len="med"/>
              <a:tailEnd type="none" w="med" len="med"/>
            </a:ln>
          </p:spPr>
        </p:sp>
      </p:grpSp>
      <p:sp>
        <p:nvSpPr>
          <p:cNvPr id="27703" name="椭圆 27702"/>
          <p:cNvSpPr/>
          <p:nvPr/>
        </p:nvSpPr>
        <p:spPr>
          <a:xfrm>
            <a:off x="4891401" y="2420938"/>
            <a:ext cx="144424" cy="144462"/>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4" name="椭圆 27703"/>
          <p:cNvSpPr/>
          <p:nvPr/>
        </p:nvSpPr>
        <p:spPr>
          <a:xfrm>
            <a:off x="7248226" y="2997202"/>
            <a:ext cx="144425"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5" name="椭圆 27704"/>
          <p:cNvSpPr/>
          <p:nvPr/>
        </p:nvSpPr>
        <p:spPr>
          <a:xfrm>
            <a:off x="6527689" y="2924177"/>
            <a:ext cx="144425"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6" name="椭圆 27705"/>
          <p:cNvSpPr/>
          <p:nvPr/>
        </p:nvSpPr>
        <p:spPr>
          <a:xfrm>
            <a:off x="5448470" y="4365627"/>
            <a:ext cx="144425"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7" name="椭圆 27706"/>
          <p:cNvSpPr/>
          <p:nvPr/>
        </p:nvSpPr>
        <p:spPr>
          <a:xfrm>
            <a:off x="6887956" y="3644902"/>
            <a:ext cx="144424"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8" name="椭圆 27707"/>
          <p:cNvSpPr/>
          <p:nvPr/>
        </p:nvSpPr>
        <p:spPr>
          <a:xfrm>
            <a:off x="7895758" y="4508502"/>
            <a:ext cx="144425" cy="144463"/>
          </a:xfrm>
          <a:prstGeom prst="ellipse">
            <a:avLst/>
          </a:prstGeom>
          <a:gradFill rotWithShape="1">
            <a:gsLst>
              <a:gs pos="0">
                <a:srgbClr val="336699">
                  <a:gamma/>
                  <a:tint val="0"/>
                  <a:invGamma/>
                </a:srgbClr>
              </a:gs>
              <a:gs pos="100000">
                <a:srgbClr val="336699"/>
              </a:gs>
            </a:gsLst>
            <a:lin ang="2700000" scaled="1"/>
            <a:tileRect/>
          </a:gradFill>
          <a:ln w="9525" cap="flat" cmpd="sng">
            <a:solidFill>
              <a:srgbClr val="006699"/>
            </a:solidFill>
            <a:prstDash val="solid"/>
            <a:headEnd type="none" w="med" len="med"/>
            <a:tailEnd type="none" w="med" len="med"/>
          </a:ln>
        </p:spPr>
        <p:txBody>
          <a:bodyPr wrap="none" anchor="ctr"/>
          <a:lstStyle/>
          <a:p>
            <a:pPr algn="ctr" eaLnBrk="0" hangingPunct="0"/>
            <a:endParaRPr lang="zh-TW" altLang="en-US" sz="1600" dirty="0">
              <a:effectLst>
                <a:outerShdw blurRad="38100" dist="38100" dir="2700000">
                  <a:srgbClr val="FFFFFF"/>
                </a:outerShdw>
              </a:effectLst>
              <a:latin typeface="Arial" panose="020B0604020202020204" pitchFamily="34" charset="0"/>
              <a:ea typeface="PMingLiU" pitchFamily="2" charset="-120"/>
            </a:endParaRPr>
          </a:p>
        </p:txBody>
      </p:sp>
      <p:sp>
        <p:nvSpPr>
          <p:cNvPr id="27709" name="椭圆 27708"/>
          <p:cNvSpPr/>
          <p:nvPr/>
        </p:nvSpPr>
        <p:spPr>
          <a:xfrm>
            <a:off x="7219657" y="2924175"/>
            <a:ext cx="215844" cy="215900"/>
          </a:xfrm>
          <a:prstGeom prst="ellipse">
            <a:avLst/>
          </a:prstGeom>
          <a:gradFill rotWithShape="1">
            <a:gsLst>
              <a:gs pos="0">
                <a:srgbClr val="FF0000">
                  <a:gamma/>
                  <a:tint val="0"/>
                  <a:invGamma/>
                </a:srgbClr>
              </a:gs>
              <a:gs pos="100000">
                <a:srgbClr val="FF0000"/>
              </a:gs>
            </a:gsLst>
            <a:lin ang="2700000" scaled="1"/>
            <a:tileRect/>
          </a:gradFill>
          <a:ln w="9525" cap="flat" cmpd="sng">
            <a:solidFill>
              <a:srgbClr val="FF0000"/>
            </a:solidFill>
            <a:prstDash val="solid"/>
            <a:headEnd type="none" w="med" len="med"/>
            <a:tailEnd type="none" w="med" len="med"/>
          </a:ln>
        </p:spPr>
        <p:txBody>
          <a:bodyPr/>
          <a:lstStyle/>
          <a:p>
            <a:endParaRPr lang="zh-CN" altLang="en-US"/>
          </a:p>
        </p:txBody>
      </p:sp>
      <p:sp>
        <p:nvSpPr>
          <p:cNvPr id="27710" name="直接连接符 27709"/>
          <p:cNvSpPr/>
          <p:nvPr/>
        </p:nvSpPr>
        <p:spPr>
          <a:xfrm flipV="1">
            <a:off x="6672114" y="3500438"/>
            <a:ext cx="718950" cy="360362"/>
          </a:xfrm>
          <a:prstGeom prst="line">
            <a:avLst/>
          </a:prstGeom>
          <a:ln w="9525" cap="flat" cmpd="sng">
            <a:solidFill>
              <a:srgbClr val="006699"/>
            </a:solidFill>
            <a:prstDash val="solid"/>
            <a:headEnd type="none" w="med" len="med"/>
            <a:tailEnd type="none" w="med" len="med"/>
          </a:ln>
        </p:spPr>
      </p:sp>
      <p:sp>
        <p:nvSpPr>
          <p:cNvPr id="27711" name="椭圆 27710"/>
          <p:cNvSpPr/>
          <p:nvPr/>
        </p:nvSpPr>
        <p:spPr>
          <a:xfrm>
            <a:off x="6456269" y="4365627"/>
            <a:ext cx="144424" cy="144463"/>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712" name="椭圆 27711"/>
          <p:cNvSpPr/>
          <p:nvPr/>
        </p:nvSpPr>
        <p:spPr>
          <a:xfrm>
            <a:off x="5375464" y="3068638"/>
            <a:ext cx="144425"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713" name="椭圆 27712"/>
          <p:cNvSpPr/>
          <p:nvPr/>
        </p:nvSpPr>
        <p:spPr>
          <a:xfrm>
            <a:off x="8759133" y="3860802"/>
            <a:ext cx="144425" cy="144463"/>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714" name="椭圆 27713"/>
          <p:cNvSpPr/>
          <p:nvPr/>
        </p:nvSpPr>
        <p:spPr>
          <a:xfrm>
            <a:off x="6816539" y="3068638"/>
            <a:ext cx="144425" cy="144462"/>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sp>
        <p:nvSpPr>
          <p:cNvPr id="27715" name="椭圆 27714"/>
          <p:cNvSpPr/>
          <p:nvPr/>
        </p:nvSpPr>
        <p:spPr>
          <a:xfrm>
            <a:off x="7175220" y="3213102"/>
            <a:ext cx="144425" cy="144463"/>
          </a:xfrm>
          <a:prstGeom prst="ellipse">
            <a:avLst/>
          </a:prstGeom>
          <a:gradFill rotWithShape="1">
            <a:gsLst>
              <a:gs pos="0">
                <a:srgbClr val="008000">
                  <a:gamma/>
                  <a:tint val="0"/>
                  <a:invGamma/>
                </a:srgbClr>
              </a:gs>
              <a:gs pos="100000">
                <a:srgbClr val="008000"/>
              </a:gs>
            </a:gsLst>
            <a:lin ang="2700000" scaled="1"/>
            <a:tileRect/>
          </a:gradFill>
          <a:ln w="9525" cap="flat" cmpd="sng">
            <a:solidFill>
              <a:srgbClr val="008000"/>
            </a:solidFill>
            <a:prstDash val="solid"/>
            <a:headEnd type="none" w="med" len="med"/>
            <a:tailEnd type="none" w="med" len="med"/>
          </a:ln>
        </p:spPr>
        <p:txBody>
          <a:bodyPr/>
          <a:lstStyle/>
          <a:p>
            <a:endParaRPr lang="zh-CN" altLang="en-US"/>
          </a:p>
        </p:txBody>
      </p:sp>
      <p:grpSp>
        <p:nvGrpSpPr>
          <p:cNvPr id="7" name="组合 27715"/>
          <p:cNvGrpSpPr/>
          <p:nvPr/>
        </p:nvGrpSpPr>
        <p:grpSpPr>
          <a:xfrm>
            <a:off x="5664313" y="3141663"/>
            <a:ext cx="1583913" cy="1295400"/>
            <a:chOff x="0" y="0"/>
            <a:chExt cx="998" cy="816"/>
          </a:xfrm>
        </p:grpSpPr>
        <p:sp>
          <p:nvSpPr>
            <p:cNvPr id="27717" name="直接连接符 27716"/>
            <p:cNvSpPr/>
            <p:nvPr/>
          </p:nvSpPr>
          <p:spPr>
            <a:xfrm>
              <a:off x="0" y="816"/>
              <a:ext cx="453" cy="0"/>
            </a:xfrm>
            <a:prstGeom prst="line">
              <a:avLst/>
            </a:prstGeom>
            <a:ln w="9525" cap="flat" cmpd="sng">
              <a:solidFill>
                <a:srgbClr val="006699"/>
              </a:solidFill>
              <a:prstDash val="solid"/>
              <a:headEnd type="none" w="med" len="med"/>
              <a:tailEnd type="none" w="med" len="med"/>
            </a:ln>
          </p:spPr>
        </p:sp>
        <p:sp>
          <p:nvSpPr>
            <p:cNvPr id="27718" name="直接连接符 27717"/>
            <p:cNvSpPr/>
            <p:nvPr/>
          </p:nvSpPr>
          <p:spPr>
            <a:xfrm flipV="1">
              <a:off x="0" y="0"/>
              <a:ext cx="998" cy="771"/>
            </a:xfrm>
            <a:prstGeom prst="line">
              <a:avLst/>
            </a:prstGeom>
            <a:ln w="9525" cap="flat" cmpd="sng">
              <a:solidFill>
                <a:srgbClr val="006699"/>
              </a:solidFill>
              <a:prstDash val="solid"/>
              <a:headEnd type="none" w="med" len="med"/>
              <a:tailEnd type="none" w="med" len="med"/>
            </a:ln>
          </p:spPr>
        </p:sp>
      </p:grpSp>
      <p:grpSp>
        <p:nvGrpSpPr>
          <p:cNvPr id="8" name="组合 27718"/>
          <p:cNvGrpSpPr/>
          <p:nvPr/>
        </p:nvGrpSpPr>
        <p:grpSpPr>
          <a:xfrm>
            <a:off x="5053286" y="2535238"/>
            <a:ext cx="2121934" cy="533400"/>
            <a:chOff x="0" y="0"/>
            <a:chExt cx="1337" cy="336"/>
          </a:xfrm>
        </p:grpSpPr>
        <p:sp>
          <p:nvSpPr>
            <p:cNvPr id="27720" name="直接连接符 27719"/>
            <p:cNvSpPr/>
            <p:nvPr/>
          </p:nvSpPr>
          <p:spPr>
            <a:xfrm>
              <a:off x="0" y="5"/>
              <a:ext cx="203" cy="331"/>
            </a:xfrm>
            <a:prstGeom prst="line">
              <a:avLst/>
            </a:prstGeom>
            <a:ln w="9525" cap="flat" cmpd="sng">
              <a:solidFill>
                <a:srgbClr val="006699"/>
              </a:solidFill>
              <a:prstDash val="solid"/>
              <a:headEnd type="none" w="med" len="med"/>
              <a:tailEnd type="none" w="med" len="med"/>
            </a:ln>
          </p:spPr>
        </p:sp>
        <p:sp>
          <p:nvSpPr>
            <p:cNvPr id="27721" name="直接连接符 27720"/>
            <p:cNvSpPr/>
            <p:nvPr/>
          </p:nvSpPr>
          <p:spPr>
            <a:xfrm>
              <a:off x="1" y="0"/>
              <a:ext cx="1336" cy="336"/>
            </a:xfrm>
            <a:prstGeom prst="line">
              <a:avLst/>
            </a:prstGeom>
            <a:ln w="9525" cap="flat" cmpd="sng">
              <a:solidFill>
                <a:srgbClr val="006699"/>
              </a:solidFill>
              <a:prstDash val="solid"/>
              <a:headEnd type="none" w="med" len="med"/>
              <a:tailEnd type="none" w="med" len="med"/>
            </a:ln>
          </p:spPr>
        </p:sp>
        <p:sp>
          <p:nvSpPr>
            <p:cNvPr id="27722" name="直接连接符 27721"/>
            <p:cNvSpPr/>
            <p:nvPr/>
          </p:nvSpPr>
          <p:spPr>
            <a:xfrm>
              <a:off x="2" y="7"/>
              <a:ext cx="292" cy="148"/>
            </a:xfrm>
            <a:prstGeom prst="line">
              <a:avLst/>
            </a:prstGeom>
            <a:ln w="9525" cap="flat" cmpd="sng">
              <a:solidFill>
                <a:srgbClr val="006699"/>
              </a:solidFill>
              <a:prstDash val="solid"/>
              <a:headEnd type="none" w="med" len="med"/>
              <a:tailEnd type="none" w="med" len="med"/>
            </a:ln>
          </p:spPr>
        </p:sp>
      </p:grpSp>
      <p:grpSp>
        <p:nvGrpSpPr>
          <p:cNvPr id="9" name="组合 27722"/>
          <p:cNvGrpSpPr/>
          <p:nvPr/>
        </p:nvGrpSpPr>
        <p:grpSpPr>
          <a:xfrm>
            <a:off x="6664176" y="2997200"/>
            <a:ext cx="584048" cy="109538"/>
            <a:chOff x="0" y="0"/>
            <a:chExt cx="368" cy="69"/>
          </a:xfrm>
        </p:grpSpPr>
        <p:sp>
          <p:nvSpPr>
            <p:cNvPr id="27724" name="直接连接符 27723"/>
            <p:cNvSpPr/>
            <p:nvPr/>
          </p:nvSpPr>
          <p:spPr>
            <a:xfrm>
              <a:off x="0" y="17"/>
              <a:ext cx="97" cy="52"/>
            </a:xfrm>
            <a:prstGeom prst="line">
              <a:avLst/>
            </a:prstGeom>
            <a:ln w="9525" cap="flat" cmpd="sng">
              <a:solidFill>
                <a:srgbClr val="006699"/>
              </a:solidFill>
              <a:prstDash val="solid"/>
              <a:headEnd type="none" w="med" len="med"/>
              <a:tailEnd type="none" w="med" len="med"/>
            </a:ln>
          </p:spPr>
        </p:sp>
        <p:sp>
          <p:nvSpPr>
            <p:cNvPr id="27725" name="直接连接符 27724"/>
            <p:cNvSpPr/>
            <p:nvPr/>
          </p:nvSpPr>
          <p:spPr>
            <a:xfrm>
              <a:off x="5" y="0"/>
              <a:ext cx="363" cy="45"/>
            </a:xfrm>
            <a:prstGeom prst="line">
              <a:avLst/>
            </a:prstGeom>
            <a:ln w="9525" cap="flat" cmpd="sng">
              <a:solidFill>
                <a:srgbClr val="006699"/>
              </a:solidFill>
              <a:prstDash val="solid"/>
              <a:headEnd type="none" w="med" len="med"/>
              <a:tailEnd type="none" w="med" len="med"/>
            </a:ln>
          </p:spPr>
        </p:sp>
      </p:grpSp>
      <p:grpSp>
        <p:nvGrpSpPr>
          <p:cNvPr id="10" name="组合 27725"/>
          <p:cNvGrpSpPr/>
          <p:nvPr/>
        </p:nvGrpSpPr>
        <p:grpSpPr>
          <a:xfrm>
            <a:off x="7248226" y="3136900"/>
            <a:ext cx="263456" cy="363538"/>
            <a:chOff x="0" y="0"/>
            <a:chExt cx="166" cy="229"/>
          </a:xfrm>
        </p:grpSpPr>
        <p:sp>
          <p:nvSpPr>
            <p:cNvPr id="27727" name="直接连接符 27726"/>
            <p:cNvSpPr/>
            <p:nvPr/>
          </p:nvSpPr>
          <p:spPr>
            <a:xfrm flipH="1">
              <a:off x="0" y="3"/>
              <a:ext cx="45" cy="226"/>
            </a:xfrm>
            <a:prstGeom prst="line">
              <a:avLst/>
            </a:prstGeom>
            <a:ln w="9525" cap="flat" cmpd="sng">
              <a:solidFill>
                <a:srgbClr val="006699"/>
              </a:solidFill>
              <a:prstDash val="solid"/>
              <a:headEnd type="none" w="med" len="med"/>
              <a:tailEnd type="none" w="med" len="med"/>
            </a:ln>
          </p:spPr>
        </p:sp>
        <p:sp>
          <p:nvSpPr>
            <p:cNvPr id="27728" name="直接连接符 27727"/>
            <p:cNvSpPr/>
            <p:nvPr/>
          </p:nvSpPr>
          <p:spPr>
            <a:xfrm>
              <a:off x="75" y="0"/>
              <a:ext cx="91" cy="136"/>
            </a:xfrm>
            <a:prstGeom prst="line">
              <a:avLst/>
            </a:prstGeom>
            <a:ln w="9525" cap="flat" cmpd="sng">
              <a:solidFill>
                <a:srgbClr val="006699"/>
              </a:solidFill>
              <a:prstDash val="solid"/>
              <a:headEnd type="none" w="med" len="med"/>
              <a:tailEnd type="none" w="med" len="med"/>
            </a:ln>
          </p:spPr>
        </p:sp>
      </p:grpSp>
      <p:grpSp>
        <p:nvGrpSpPr>
          <p:cNvPr id="11" name="组合 27728"/>
          <p:cNvGrpSpPr/>
          <p:nvPr/>
        </p:nvGrpSpPr>
        <p:grpSpPr>
          <a:xfrm>
            <a:off x="7018097" y="3148013"/>
            <a:ext cx="265043" cy="538162"/>
            <a:chOff x="0" y="0"/>
            <a:chExt cx="167" cy="339"/>
          </a:xfrm>
        </p:grpSpPr>
        <p:sp>
          <p:nvSpPr>
            <p:cNvPr id="27730" name="直接连接符 27729"/>
            <p:cNvSpPr/>
            <p:nvPr/>
          </p:nvSpPr>
          <p:spPr>
            <a:xfrm flipV="1">
              <a:off x="0" y="0"/>
              <a:ext cx="167" cy="331"/>
            </a:xfrm>
            <a:prstGeom prst="line">
              <a:avLst/>
            </a:prstGeom>
            <a:ln w="9525" cap="flat" cmpd="sng">
              <a:solidFill>
                <a:srgbClr val="006699"/>
              </a:solidFill>
              <a:prstDash val="solid"/>
              <a:headEnd type="none" w="med" len="med"/>
              <a:tailEnd type="none" w="med" len="med"/>
            </a:ln>
          </p:spPr>
        </p:sp>
        <p:sp>
          <p:nvSpPr>
            <p:cNvPr id="27731" name="直接连接符 27730"/>
            <p:cNvSpPr/>
            <p:nvPr/>
          </p:nvSpPr>
          <p:spPr>
            <a:xfrm flipH="1">
              <a:off x="3" y="147"/>
              <a:ext cx="118" cy="187"/>
            </a:xfrm>
            <a:prstGeom prst="line">
              <a:avLst/>
            </a:prstGeom>
            <a:ln w="9525" cap="flat" cmpd="sng">
              <a:solidFill>
                <a:srgbClr val="006699"/>
              </a:solidFill>
              <a:prstDash val="solid"/>
              <a:headEnd type="none" w="med" len="med"/>
              <a:tailEnd type="none" w="med" len="med"/>
            </a:ln>
          </p:spPr>
        </p:sp>
        <p:sp>
          <p:nvSpPr>
            <p:cNvPr id="27732" name="直接连接符 27731"/>
            <p:cNvSpPr/>
            <p:nvPr/>
          </p:nvSpPr>
          <p:spPr>
            <a:xfrm flipV="1">
              <a:off x="2" y="259"/>
              <a:ext cx="121" cy="80"/>
            </a:xfrm>
            <a:prstGeom prst="line">
              <a:avLst/>
            </a:prstGeom>
            <a:ln w="9525" cap="flat" cmpd="sng">
              <a:solidFill>
                <a:srgbClr val="006699"/>
              </a:solidFill>
              <a:prstDash val="solid"/>
              <a:headEnd type="none" w="med" len="med"/>
              <a:tailEnd type="none" w="med" len="med"/>
            </a:ln>
          </p:spPr>
        </p:sp>
      </p:grpSp>
      <p:grpSp>
        <p:nvGrpSpPr>
          <p:cNvPr id="12" name="组合 27732"/>
          <p:cNvGrpSpPr/>
          <p:nvPr/>
        </p:nvGrpSpPr>
        <p:grpSpPr>
          <a:xfrm>
            <a:off x="7391064" y="3141663"/>
            <a:ext cx="1368069" cy="1377950"/>
            <a:chOff x="0" y="0"/>
            <a:chExt cx="862" cy="868"/>
          </a:xfrm>
        </p:grpSpPr>
        <p:sp>
          <p:nvSpPr>
            <p:cNvPr id="27734" name="直接连接符 27733"/>
            <p:cNvSpPr/>
            <p:nvPr/>
          </p:nvSpPr>
          <p:spPr>
            <a:xfrm flipV="1">
              <a:off x="409" y="544"/>
              <a:ext cx="453" cy="317"/>
            </a:xfrm>
            <a:prstGeom prst="line">
              <a:avLst/>
            </a:prstGeom>
            <a:ln w="9525" cap="flat" cmpd="sng">
              <a:solidFill>
                <a:srgbClr val="006699"/>
              </a:solidFill>
              <a:prstDash val="solid"/>
              <a:headEnd type="none" w="med" len="med"/>
              <a:tailEnd type="none" w="med" len="med"/>
            </a:ln>
          </p:spPr>
        </p:sp>
        <p:sp>
          <p:nvSpPr>
            <p:cNvPr id="27735" name="直接连接符 27734"/>
            <p:cNvSpPr/>
            <p:nvPr/>
          </p:nvSpPr>
          <p:spPr>
            <a:xfrm>
              <a:off x="137" y="544"/>
              <a:ext cx="187" cy="324"/>
            </a:xfrm>
            <a:prstGeom prst="line">
              <a:avLst/>
            </a:prstGeom>
            <a:ln w="9525" cap="flat" cmpd="sng">
              <a:solidFill>
                <a:srgbClr val="006699"/>
              </a:solidFill>
              <a:prstDash val="solid"/>
              <a:headEnd type="none" w="med" len="med"/>
              <a:tailEnd type="none" w="med" len="med"/>
            </a:ln>
          </p:spPr>
        </p:sp>
        <p:sp>
          <p:nvSpPr>
            <p:cNvPr id="27736" name="直接连接符 27735"/>
            <p:cNvSpPr/>
            <p:nvPr/>
          </p:nvSpPr>
          <p:spPr>
            <a:xfrm>
              <a:off x="0" y="0"/>
              <a:ext cx="324" cy="868"/>
            </a:xfrm>
            <a:prstGeom prst="line">
              <a:avLst/>
            </a:prstGeom>
            <a:ln w="9525" cap="flat" cmpd="sng">
              <a:solidFill>
                <a:srgbClr val="006699"/>
              </a:solidFill>
              <a:prstDash val="solid"/>
              <a:headEnd type="none" w="med" len="med"/>
              <a:tailEnd type="none" w="med" len="med"/>
            </a:ln>
          </p:spPr>
        </p:sp>
      </p:grpSp>
      <p:sp>
        <p:nvSpPr>
          <p:cNvPr id="89" name="矩形 1">
            <a:extLst>
              <a:ext uri="{FF2B5EF4-FFF2-40B4-BE49-F238E27FC236}">
                <a16:creationId xmlns="" xmlns:a16="http://schemas.microsoft.com/office/drawing/2014/main" id="{67BBD8C1-D190-4D3E-A437-6271EADE3638}"/>
              </a:ext>
            </a:extLst>
          </p:cNvPr>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7">
            <a:extLst>
              <a:ext uri="{FF2B5EF4-FFF2-40B4-BE49-F238E27FC236}">
                <a16:creationId xmlns="" xmlns:a16="http://schemas.microsoft.com/office/drawing/2014/main" id="{5E116745-7EC0-4C17-AEA5-57B1D88B9451}"/>
              </a:ext>
            </a:extLst>
          </p:cNvPr>
          <p:cNvGrpSpPr/>
          <p:nvPr/>
        </p:nvGrpSpPr>
        <p:grpSpPr>
          <a:xfrm>
            <a:off x="264870" y="0"/>
            <a:ext cx="575914" cy="836712"/>
            <a:chOff x="841003" y="360040"/>
            <a:chExt cx="504056" cy="836712"/>
          </a:xfrm>
          <a:solidFill>
            <a:schemeClr val="accent5">
              <a:lumMod val="75000"/>
            </a:schemeClr>
          </a:solidFill>
        </p:grpSpPr>
        <p:sp>
          <p:nvSpPr>
            <p:cNvPr id="91" name="矩形 18">
              <a:extLst>
                <a:ext uri="{FF2B5EF4-FFF2-40B4-BE49-F238E27FC236}">
                  <a16:creationId xmlns="" xmlns:a16="http://schemas.microsoft.com/office/drawing/2014/main" id="{A2236B7C-E481-4EBE-8B20-51B2C25BBAE0}"/>
                </a:ext>
              </a:extLst>
            </p:cNvPr>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19">
              <a:extLst>
                <a:ext uri="{FF2B5EF4-FFF2-40B4-BE49-F238E27FC236}">
                  <a16:creationId xmlns="" xmlns:a16="http://schemas.microsoft.com/office/drawing/2014/main" id="{08C21E4B-A20F-435A-A3A5-01363CDA366D}"/>
                </a:ext>
              </a:extLst>
            </p:cNvPr>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Freeform 126">
            <a:extLst>
              <a:ext uri="{FF2B5EF4-FFF2-40B4-BE49-F238E27FC236}">
                <a16:creationId xmlns="" xmlns:a16="http://schemas.microsoft.com/office/drawing/2014/main" id="{F32E5A1C-6CA3-4CC8-8559-F26ACA30DE19}"/>
              </a:ext>
            </a:extLst>
          </p:cNvPr>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94" name="文本框 9">
            <a:extLst>
              <a:ext uri="{FF2B5EF4-FFF2-40B4-BE49-F238E27FC236}">
                <a16:creationId xmlns="" xmlns:a16="http://schemas.microsoft.com/office/drawing/2014/main" id="{71BD7144-BC3C-4080-B8C7-0A038910BC80}"/>
              </a:ext>
            </a:extLst>
          </p:cNvPr>
          <p:cNvSpPr txBox="1"/>
          <p:nvPr/>
        </p:nvSpPr>
        <p:spPr>
          <a:xfrm>
            <a:off x="984762" y="116633"/>
            <a:ext cx="381617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Particle Swarm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 xmlns:a16="http://schemas.microsoft.com/office/drawing/2014/main" id="{3DCE9BD2-947D-42EC-B48B-1A14EC3733CD}"/>
              </a:ext>
            </a:extLst>
          </p:cNvPr>
          <p:cNvSpPr txBox="1"/>
          <p:nvPr/>
        </p:nvSpPr>
        <p:spPr>
          <a:xfrm>
            <a:off x="8498649" y="1024646"/>
            <a:ext cx="1017962" cy="276999"/>
          </a:xfrm>
          <a:prstGeom prst="rect">
            <a:avLst/>
          </a:prstGeom>
          <a:noFill/>
          <a:ln w="9525">
            <a:noFill/>
          </a:ln>
        </p:spPr>
        <p:txBody>
          <a:bodyPr wrap="none" anchor="t">
            <a:spAutoFit/>
          </a:bodyPr>
          <a:lstStyle/>
          <a:p>
            <a:pPr algn="ctr" eaLnBrk="0" hangingPunct="0"/>
            <a:r>
              <a:rPr lang="en-US" altLang="zh-TW" sz="1200" dirty="0">
                <a:effectLst>
                  <a:outerShdw blurRad="38100" dist="38100" dir="2700000">
                    <a:srgbClr val="FFFFFF"/>
                  </a:outerShdw>
                </a:effectLst>
                <a:latin typeface="Arial" panose="020B0604020202020204" pitchFamily="34" charset="0"/>
                <a:ea typeface="PMingLiU" pitchFamily="2" charset="-120"/>
              </a:rPr>
              <a:t>Local region</a:t>
            </a:r>
            <a:endParaRPr lang="zh-TW" altLang="en-US" sz="1200" dirty="0">
              <a:effectLst>
                <a:outerShdw blurRad="38100" dist="38100" dir="2700000">
                  <a:srgbClr val="FFFFFF"/>
                </a:outerShdw>
              </a:effectLst>
              <a:latin typeface="Arial" panose="020B0604020202020204" pitchFamily="34" charset="0"/>
              <a:ea typeface="PMingLiU" pitchFamily="2" charset="-120"/>
            </a:endParaRPr>
          </a:p>
        </p:txBody>
      </p:sp>
      <p:sp>
        <p:nvSpPr>
          <p:cNvPr id="96" name="直接连接符 95">
            <a:extLst>
              <a:ext uri="{FF2B5EF4-FFF2-40B4-BE49-F238E27FC236}">
                <a16:creationId xmlns="" xmlns:a16="http://schemas.microsoft.com/office/drawing/2014/main" id="{CCC364B7-5B95-441C-AEEB-0805E5C56939}"/>
              </a:ext>
            </a:extLst>
          </p:cNvPr>
          <p:cNvSpPr/>
          <p:nvPr/>
        </p:nvSpPr>
        <p:spPr>
          <a:xfrm flipH="1">
            <a:off x="8342892" y="1196976"/>
            <a:ext cx="215844" cy="144463"/>
          </a:xfrm>
          <a:prstGeom prst="line">
            <a:avLst/>
          </a:prstGeom>
          <a:ln w="9525" cap="flat" cmpd="sng">
            <a:solidFill>
              <a:srgbClr val="006699"/>
            </a:solidFill>
            <a:prstDash val="solid"/>
            <a:headEnd type="none" w="med" len="med"/>
            <a:tailEnd type="none" w="med" len="med"/>
          </a:ln>
        </p:spPr>
      </p:sp>
      <p:sp>
        <p:nvSpPr>
          <p:cNvPr id="97" name="文本框 96">
            <a:extLst>
              <a:ext uri="{FF2B5EF4-FFF2-40B4-BE49-F238E27FC236}">
                <a16:creationId xmlns="" xmlns:a16="http://schemas.microsoft.com/office/drawing/2014/main" id="{0E7E8A5E-5520-44F7-A3AA-74D61E982E86}"/>
              </a:ext>
            </a:extLst>
          </p:cNvPr>
          <p:cNvSpPr txBox="1"/>
          <p:nvPr/>
        </p:nvSpPr>
        <p:spPr>
          <a:xfrm>
            <a:off x="8892996" y="3299604"/>
            <a:ext cx="1001936" cy="276999"/>
          </a:xfrm>
          <a:prstGeom prst="rect">
            <a:avLst/>
          </a:prstGeom>
          <a:noFill/>
          <a:ln w="9525">
            <a:noFill/>
          </a:ln>
        </p:spPr>
        <p:txBody>
          <a:bodyPr wrap="none" anchor="t">
            <a:spAutoFit/>
          </a:bodyPr>
          <a:lstStyle/>
          <a:p>
            <a:pPr algn="ctr" eaLnBrk="0" hangingPunct="0"/>
            <a:r>
              <a:rPr lang="en-US" altLang="zh-TW" sz="1200" dirty="0">
                <a:effectLst>
                  <a:outerShdw blurRad="38100" dist="38100" dir="2700000">
                    <a:srgbClr val="FFFFFF"/>
                  </a:outerShdw>
                </a:effectLst>
                <a:latin typeface="Arial" panose="020B0604020202020204" pitchFamily="34" charset="0"/>
                <a:ea typeface="PMingLiU" pitchFamily="2" charset="-120"/>
              </a:rPr>
              <a:t>Global zone</a:t>
            </a:r>
            <a:endParaRPr lang="zh-TW" altLang="en-US" sz="1200" dirty="0">
              <a:effectLst>
                <a:outerShdw blurRad="38100" dist="38100" dir="2700000">
                  <a:srgbClr val="FFFFFF"/>
                </a:outerShdw>
              </a:effectLst>
              <a:latin typeface="Arial" panose="020B0604020202020204" pitchFamily="34" charset="0"/>
              <a:ea typeface="PMingLiU" pitchFamily="2"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27663"/>
                                        </p:tgtEl>
                                        <p:attrNameLst>
                                          <p:attrName>style.visibility</p:attrName>
                                        </p:attrNameLst>
                                      </p:cBhvr>
                                      <p:to>
                                        <p:strVal val="visible"/>
                                      </p:to>
                                    </p:set>
                                    <p:anim calcmode="lin" valueType="num">
                                      <p:cBhvr>
                                        <p:cTn id="12" dur="500" fill="hold"/>
                                        <p:tgtEl>
                                          <p:spTgt spid="27663"/>
                                        </p:tgtEl>
                                        <p:attrNameLst>
                                          <p:attrName>ppt_x</p:attrName>
                                        </p:attrNameLst>
                                      </p:cBhvr>
                                      <p:tavLst>
                                        <p:tav tm="0">
                                          <p:val>
                                            <p:strVal val="#ppt_x-#ppt_w/2"/>
                                          </p:val>
                                        </p:tav>
                                        <p:tav tm="100000">
                                          <p:val>
                                            <p:strVal val="#ppt_x"/>
                                          </p:val>
                                        </p:tav>
                                      </p:tavLst>
                                    </p:anim>
                                    <p:anim calcmode="lin" valueType="num">
                                      <p:cBhvr>
                                        <p:cTn id="13" dur="500" fill="hold"/>
                                        <p:tgtEl>
                                          <p:spTgt spid="27663"/>
                                        </p:tgtEl>
                                        <p:attrNameLst>
                                          <p:attrName>ppt_y</p:attrName>
                                        </p:attrNameLst>
                                      </p:cBhvr>
                                      <p:tavLst>
                                        <p:tav tm="0">
                                          <p:val>
                                            <p:strVal val="#ppt_y"/>
                                          </p:val>
                                        </p:tav>
                                        <p:tav tm="100000">
                                          <p:val>
                                            <p:strVal val="#ppt_y"/>
                                          </p:val>
                                        </p:tav>
                                      </p:tavLst>
                                    </p:anim>
                                    <p:anim calcmode="lin" valueType="num">
                                      <p:cBhvr>
                                        <p:cTn id="14" dur="500" fill="hold"/>
                                        <p:tgtEl>
                                          <p:spTgt spid="27663"/>
                                        </p:tgtEl>
                                        <p:attrNameLst>
                                          <p:attrName>ppt_w</p:attrName>
                                        </p:attrNameLst>
                                      </p:cBhvr>
                                      <p:tavLst>
                                        <p:tav tm="0">
                                          <p:val>
                                            <p:fltVal val="0"/>
                                          </p:val>
                                        </p:tav>
                                        <p:tav tm="100000">
                                          <p:val>
                                            <p:strVal val="#ppt_w"/>
                                          </p:val>
                                        </p:tav>
                                      </p:tavLst>
                                    </p:anim>
                                    <p:anim calcmode="lin" valueType="num">
                                      <p:cBhvr>
                                        <p:cTn id="15" dur="500" fill="hold"/>
                                        <p:tgtEl>
                                          <p:spTgt spid="2766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27664"/>
                                        </p:tgtEl>
                                        <p:attrNameLst>
                                          <p:attrName>style.visibility</p:attrName>
                                        </p:attrNameLst>
                                      </p:cBhvr>
                                      <p:to>
                                        <p:strVal val="visible"/>
                                      </p:to>
                                    </p:set>
                                    <p:animEffect transition="in" filter="randombar(horizontal)">
                                      <p:cBhvr>
                                        <p:cTn id="19" dur="500"/>
                                        <p:tgtEl>
                                          <p:spTgt spid="27664"/>
                                        </p:tgtEl>
                                      </p:cBhvr>
                                    </p:animEffect>
                                  </p:childTnLst>
                                </p:cTn>
                              </p:par>
                              <p:par>
                                <p:cTn id="20" presetID="14" presetClass="entr" presetSubtype="10" fill="hold" nodeType="withEffect">
                                  <p:stCondLst>
                                    <p:cond delay="0"/>
                                  </p:stCondLst>
                                  <p:childTnLst>
                                    <p:set>
                                      <p:cBhvr>
                                        <p:cTn id="21" dur="1" fill="hold">
                                          <p:stCondLst>
                                            <p:cond delay="0"/>
                                          </p:stCondLst>
                                        </p:cTn>
                                        <p:tgtEl>
                                          <p:spTgt spid="27666"/>
                                        </p:tgtEl>
                                        <p:attrNameLst>
                                          <p:attrName>style.visibility</p:attrName>
                                        </p:attrNameLst>
                                      </p:cBhvr>
                                      <p:to>
                                        <p:strVal val="visible"/>
                                      </p:to>
                                    </p:set>
                                    <p:animEffect transition="in" filter="randombar(horizontal)">
                                      <p:cBhvr>
                                        <p:cTn id="22" dur="500"/>
                                        <p:tgtEl>
                                          <p:spTgt spid="27666"/>
                                        </p:tgtEl>
                                      </p:cBhvr>
                                    </p:animEffect>
                                  </p:childTnLst>
                                </p:cTn>
                              </p:par>
                              <p:par>
                                <p:cTn id="23" presetID="14" presetClass="entr" presetSubtype="10" fill="hold" nodeType="withEffect">
                                  <p:stCondLst>
                                    <p:cond delay="0"/>
                                  </p:stCondLst>
                                  <p:childTnLst>
                                    <p:set>
                                      <p:cBhvr>
                                        <p:cTn id="24" dur="1" fill="hold">
                                          <p:stCondLst>
                                            <p:cond delay="0"/>
                                          </p:stCondLst>
                                        </p:cTn>
                                        <p:tgtEl>
                                          <p:spTgt spid="27667"/>
                                        </p:tgtEl>
                                        <p:attrNameLst>
                                          <p:attrName>style.visibility</p:attrName>
                                        </p:attrNameLst>
                                      </p:cBhvr>
                                      <p:to>
                                        <p:strVal val="visible"/>
                                      </p:to>
                                    </p:set>
                                    <p:animEffect transition="in" filter="randombar(horizontal)">
                                      <p:cBhvr>
                                        <p:cTn id="25" dur="500"/>
                                        <p:tgtEl>
                                          <p:spTgt spid="27667"/>
                                        </p:tgtEl>
                                      </p:cBhvr>
                                    </p:animEffect>
                                  </p:childTnLst>
                                </p:cTn>
                              </p:par>
                              <p:par>
                                <p:cTn id="26" presetID="14" presetClass="entr" presetSubtype="10" fill="hold" nodeType="withEffect">
                                  <p:stCondLst>
                                    <p:cond delay="0"/>
                                  </p:stCondLst>
                                  <p:childTnLst>
                                    <p:set>
                                      <p:cBhvr>
                                        <p:cTn id="27" dur="1" fill="hold">
                                          <p:stCondLst>
                                            <p:cond delay="0"/>
                                          </p:stCondLst>
                                        </p:cTn>
                                        <p:tgtEl>
                                          <p:spTgt spid="27665"/>
                                        </p:tgtEl>
                                        <p:attrNameLst>
                                          <p:attrName>style.visibility</p:attrName>
                                        </p:attrNameLst>
                                      </p:cBhvr>
                                      <p:to>
                                        <p:strVal val="visible"/>
                                      </p:to>
                                    </p:set>
                                    <p:animEffect transition="in" filter="randombar(horizontal)">
                                      <p:cBhvr>
                                        <p:cTn id="28" dur="500"/>
                                        <p:tgtEl>
                                          <p:spTgt spid="27665"/>
                                        </p:tgtEl>
                                      </p:cBhvr>
                                    </p:animEffect>
                                  </p:childTnLst>
                                </p:cTn>
                              </p:par>
                              <p:par>
                                <p:cTn id="29" presetID="14" presetClass="entr" presetSubtype="10" fill="hold" nodeType="withEffect">
                                  <p:stCondLst>
                                    <p:cond delay="0"/>
                                  </p:stCondLst>
                                  <p:childTnLst>
                                    <p:set>
                                      <p:cBhvr>
                                        <p:cTn id="30" dur="1" fill="hold">
                                          <p:stCondLst>
                                            <p:cond delay="0"/>
                                          </p:stCondLst>
                                        </p:cTn>
                                        <p:tgtEl>
                                          <p:spTgt spid="27669"/>
                                        </p:tgtEl>
                                        <p:attrNameLst>
                                          <p:attrName>style.visibility</p:attrName>
                                        </p:attrNameLst>
                                      </p:cBhvr>
                                      <p:to>
                                        <p:strVal val="visible"/>
                                      </p:to>
                                    </p:set>
                                    <p:animEffect transition="in" filter="randombar(horizontal)">
                                      <p:cBhvr>
                                        <p:cTn id="31" dur="500"/>
                                        <p:tgtEl>
                                          <p:spTgt spid="27669"/>
                                        </p:tgtEl>
                                      </p:cBhvr>
                                    </p:animEffect>
                                  </p:childTnLst>
                                </p:cTn>
                              </p:par>
                              <p:par>
                                <p:cTn id="32" presetID="14" presetClass="entr" presetSubtype="10" fill="hold" nodeType="withEffect">
                                  <p:stCondLst>
                                    <p:cond delay="0"/>
                                  </p:stCondLst>
                                  <p:childTnLst>
                                    <p:set>
                                      <p:cBhvr>
                                        <p:cTn id="33" dur="1" fill="hold">
                                          <p:stCondLst>
                                            <p:cond delay="0"/>
                                          </p:stCondLst>
                                        </p:cTn>
                                        <p:tgtEl>
                                          <p:spTgt spid="27668"/>
                                        </p:tgtEl>
                                        <p:attrNameLst>
                                          <p:attrName>style.visibility</p:attrName>
                                        </p:attrNameLst>
                                      </p:cBhvr>
                                      <p:to>
                                        <p:strVal val="visible"/>
                                      </p:to>
                                    </p:set>
                                    <p:animEffect transition="in" filter="randombar(horizontal)">
                                      <p:cBhvr>
                                        <p:cTn id="34" dur="500"/>
                                        <p:tgtEl>
                                          <p:spTgt spid="27668"/>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7670"/>
                                        </p:tgtEl>
                                        <p:attrNameLst>
                                          <p:attrName>style.visibility</p:attrName>
                                        </p:attrNameLst>
                                      </p:cBhvr>
                                      <p:to>
                                        <p:strVal val="visible"/>
                                      </p:to>
                                    </p:set>
                                    <p:animEffect transition="in" filter="wipe(up)">
                                      <p:cBhvr>
                                        <p:cTn id="38" dur="500"/>
                                        <p:tgtEl>
                                          <p:spTgt spid="27670"/>
                                        </p:tgtEl>
                                      </p:cBhvr>
                                    </p:animEffect>
                                  </p:childTnLst>
                                </p:cTn>
                              </p:par>
                            </p:childTnLst>
                          </p:cTn>
                        </p:par>
                        <p:par>
                          <p:cTn id="39" fill="hold">
                            <p:stCondLst>
                              <p:cond delay="2000"/>
                            </p:stCondLst>
                            <p:childTnLst>
                              <p:par>
                                <p:cTn id="40" presetID="14" presetClass="entr" presetSubtype="10" fill="hold" grpId="0" nodeType="afterEffect">
                                  <p:stCondLst>
                                    <p:cond delay="0"/>
                                  </p:stCondLst>
                                  <p:childTnLst>
                                    <p:set>
                                      <p:cBhvr>
                                        <p:cTn id="41" dur="1" fill="hold">
                                          <p:stCondLst>
                                            <p:cond delay="0"/>
                                          </p:stCondLst>
                                        </p:cTn>
                                        <p:tgtEl>
                                          <p:spTgt spid="27672"/>
                                        </p:tgtEl>
                                        <p:attrNameLst>
                                          <p:attrName>style.visibility</p:attrName>
                                        </p:attrNameLst>
                                      </p:cBhvr>
                                      <p:to>
                                        <p:strVal val="visible"/>
                                      </p:to>
                                    </p:set>
                                    <p:animEffect transition="in" filter="randombar(horizontal)">
                                      <p:cBhvr>
                                        <p:cTn id="42" dur="500"/>
                                        <p:tgtEl>
                                          <p:spTgt spid="27672"/>
                                        </p:tgtEl>
                                      </p:cBhvr>
                                    </p:animEffect>
                                  </p:childTnLst>
                                </p:cTn>
                              </p:par>
                            </p:childTnLst>
                          </p:cTn>
                        </p:par>
                        <p:par>
                          <p:cTn id="43" fill="hold">
                            <p:stCondLst>
                              <p:cond delay="2500"/>
                            </p:stCondLst>
                            <p:childTnLst>
                              <p:par>
                                <p:cTn id="44" presetID="14" presetClass="entr" presetSubtype="10" fill="hold" grpId="0" nodeType="afterEffect">
                                  <p:stCondLst>
                                    <p:cond delay="0"/>
                                  </p:stCondLst>
                                  <p:childTnLst>
                                    <p:set>
                                      <p:cBhvr>
                                        <p:cTn id="45" dur="1" fill="hold">
                                          <p:stCondLst>
                                            <p:cond delay="0"/>
                                          </p:stCondLst>
                                        </p:cTn>
                                        <p:tgtEl>
                                          <p:spTgt spid="27671"/>
                                        </p:tgtEl>
                                        <p:attrNameLst>
                                          <p:attrName>style.visibility</p:attrName>
                                        </p:attrNameLst>
                                      </p:cBhvr>
                                      <p:to>
                                        <p:strVal val="visible"/>
                                      </p:to>
                                    </p:set>
                                    <p:animEffect transition="in" filter="randombar(horizontal)">
                                      <p:cBhvr>
                                        <p:cTn id="46" dur="500"/>
                                        <p:tgtEl>
                                          <p:spTgt spid="27671"/>
                                        </p:tgtEl>
                                      </p:cBhvr>
                                    </p:animEffect>
                                  </p:childTnLst>
                                </p:cTn>
                              </p:par>
                            </p:childTnLst>
                          </p:cTn>
                        </p:par>
                        <p:par>
                          <p:cTn id="47" fill="hold">
                            <p:stCondLst>
                              <p:cond delay="3000"/>
                            </p:stCondLst>
                            <p:childTnLst>
                              <p:par>
                                <p:cTn id="48" presetID="14" presetClass="entr" presetSubtype="10" fill="hold" grpId="0" nodeType="afterEffect">
                                  <p:stCondLst>
                                    <p:cond delay="0"/>
                                  </p:stCondLst>
                                  <p:childTnLst>
                                    <p:set>
                                      <p:cBhvr>
                                        <p:cTn id="49" dur="1" fill="hold">
                                          <p:stCondLst>
                                            <p:cond delay="0"/>
                                          </p:stCondLst>
                                        </p:cTn>
                                        <p:tgtEl>
                                          <p:spTgt spid="27673"/>
                                        </p:tgtEl>
                                        <p:attrNameLst>
                                          <p:attrName>style.visibility</p:attrName>
                                        </p:attrNameLst>
                                      </p:cBhvr>
                                      <p:to>
                                        <p:strVal val="visible"/>
                                      </p:to>
                                    </p:set>
                                    <p:animEffect transition="in" filter="randombar(horizontal)">
                                      <p:cBhvr>
                                        <p:cTn id="50" dur="500"/>
                                        <p:tgtEl>
                                          <p:spTgt spid="27673"/>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7674"/>
                                        </p:tgtEl>
                                        <p:attrNameLst>
                                          <p:attrName>style.visibility</p:attrName>
                                        </p:attrNameLst>
                                      </p:cBhvr>
                                      <p:to>
                                        <p:strVal val="visible"/>
                                      </p:to>
                                    </p:set>
                                    <p:animEffect transition="in" filter="randombar(horizontal)">
                                      <p:cBhvr>
                                        <p:cTn id="55" dur="500"/>
                                        <p:tgtEl>
                                          <p:spTgt spid="27674"/>
                                        </p:tgtEl>
                                      </p:cBhvr>
                                    </p:animEffec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27675"/>
                                        </p:tgtEl>
                                        <p:attrNameLst>
                                          <p:attrName>style.visibility</p:attrName>
                                        </p:attrNameLst>
                                      </p:cBhvr>
                                      <p:to>
                                        <p:strVal val="visible"/>
                                      </p:to>
                                    </p:set>
                                    <p:animEffect transition="in" filter="randombar(horizontal)">
                                      <p:cBhvr>
                                        <p:cTn id="59" dur="500"/>
                                        <p:tgtEl>
                                          <p:spTgt spid="27675"/>
                                        </p:tgtEl>
                                      </p:cBhvr>
                                    </p:animEffect>
                                  </p:childTnLst>
                                </p:cTn>
                              </p:par>
                            </p:childTnLst>
                          </p:cTn>
                        </p:par>
                        <p:par>
                          <p:cTn id="60" fill="hold">
                            <p:stCondLst>
                              <p:cond delay="1000"/>
                            </p:stCondLst>
                            <p:childTnLst>
                              <p:par>
                                <p:cTn id="61" presetID="14" presetClass="entr" presetSubtype="10" fill="hold" grpId="0" nodeType="afterEffect">
                                  <p:stCondLst>
                                    <p:cond delay="0"/>
                                  </p:stCondLst>
                                  <p:childTnLst>
                                    <p:set>
                                      <p:cBhvr>
                                        <p:cTn id="62" dur="1" fill="hold">
                                          <p:stCondLst>
                                            <p:cond delay="0"/>
                                          </p:stCondLst>
                                        </p:cTn>
                                        <p:tgtEl>
                                          <p:spTgt spid="27676"/>
                                        </p:tgtEl>
                                        <p:attrNameLst>
                                          <p:attrName>style.visibility</p:attrName>
                                        </p:attrNameLst>
                                      </p:cBhvr>
                                      <p:to>
                                        <p:strVal val="visible"/>
                                      </p:to>
                                    </p:set>
                                    <p:animEffect transition="in" filter="randombar(horizontal)">
                                      <p:cBhvr>
                                        <p:cTn id="63" dur="500"/>
                                        <p:tgtEl>
                                          <p:spTgt spid="27676"/>
                                        </p:tgtEl>
                                      </p:cBhvr>
                                    </p:animEffect>
                                  </p:childTnLst>
                                </p:cTn>
                              </p:par>
                            </p:childTnLst>
                          </p:cTn>
                        </p:par>
                      </p:childTnLst>
                    </p:cTn>
                  </p:par>
                  <p:par>
                    <p:cTn id="64" fill="hold">
                      <p:stCondLst>
                        <p:cond delay="indefinite"/>
                      </p:stCondLst>
                      <p:childTnLst>
                        <p:par>
                          <p:cTn id="65" fill="hold">
                            <p:stCondLst>
                              <p:cond delay="0"/>
                            </p:stCondLst>
                            <p:childTnLst>
                              <p:par>
                                <p:cTn id="66" presetID="20" presetClass="entr" presetSubtype="0" fill="hold" nodeType="clickEffect">
                                  <p:stCondLst>
                                    <p:cond delay="0"/>
                                  </p:stCondLst>
                                  <p:childTnLst>
                                    <p:set>
                                      <p:cBhvr>
                                        <p:cTn id="67" dur="1" fill="hold">
                                          <p:stCondLst>
                                            <p:cond delay="0"/>
                                          </p:stCondLst>
                                        </p:cTn>
                                        <p:tgtEl>
                                          <p:spTgt spid="27662"/>
                                        </p:tgtEl>
                                        <p:attrNameLst>
                                          <p:attrName>style.visibility</p:attrName>
                                        </p:attrNameLst>
                                      </p:cBhvr>
                                      <p:to>
                                        <p:strVal val="visible"/>
                                      </p:to>
                                    </p:set>
                                    <p:animEffect transition="in" filter="wedge">
                                      <p:cBhvr>
                                        <p:cTn id="68" dur="500"/>
                                        <p:tgtEl>
                                          <p:spTgt spid="27662"/>
                                        </p:tgtEl>
                                      </p:cBhvr>
                                    </p:animEffect>
                                  </p:childTnLst>
                                </p:cTn>
                              </p:par>
                            </p:childTnLst>
                          </p:cTn>
                        </p:par>
                        <p:par>
                          <p:cTn id="69" fill="hold">
                            <p:stCondLst>
                              <p:cond delay="500"/>
                            </p:stCondLst>
                            <p:childTnLst>
                              <p:par>
                                <p:cTn id="70" presetID="20" presetClass="entr" presetSubtype="0" fill="hold" nodeType="afterEffect">
                                  <p:stCondLst>
                                    <p:cond delay="0"/>
                                  </p:stCondLst>
                                  <p:childTnLst>
                                    <p:set>
                                      <p:cBhvr>
                                        <p:cTn id="71" dur="1" fill="hold">
                                          <p:stCondLst>
                                            <p:cond delay="0"/>
                                          </p:stCondLst>
                                        </p:cTn>
                                        <p:tgtEl>
                                          <p:spTgt spid="27658"/>
                                        </p:tgtEl>
                                        <p:attrNameLst>
                                          <p:attrName>style.visibility</p:attrName>
                                        </p:attrNameLst>
                                      </p:cBhvr>
                                      <p:to>
                                        <p:strVal val="visible"/>
                                      </p:to>
                                    </p:set>
                                    <p:animEffect transition="in" filter="wedge">
                                      <p:cBhvr>
                                        <p:cTn id="72" dur="500"/>
                                        <p:tgtEl>
                                          <p:spTgt spid="27658"/>
                                        </p:tgtEl>
                                      </p:cBhvr>
                                    </p:animEffect>
                                  </p:childTnLst>
                                </p:cTn>
                              </p:par>
                            </p:childTnLst>
                          </p:cTn>
                        </p:par>
                        <p:par>
                          <p:cTn id="73" fill="hold">
                            <p:stCondLst>
                              <p:cond delay="1000"/>
                            </p:stCondLst>
                            <p:childTnLst>
                              <p:par>
                                <p:cTn id="74" presetID="20" presetClass="entr" presetSubtype="0" fill="hold" nodeType="afterEffect">
                                  <p:stCondLst>
                                    <p:cond delay="0"/>
                                  </p:stCondLst>
                                  <p:childTnLst>
                                    <p:set>
                                      <p:cBhvr>
                                        <p:cTn id="75" dur="1" fill="hold">
                                          <p:stCondLst>
                                            <p:cond delay="0"/>
                                          </p:stCondLst>
                                        </p:cTn>
                                        <p:tgtEl>
                                          <p:spTgt spid="27661"/>
                                        </p:tgtEl>
                                        <p:attrNameLst>
                                          <p:attrName>style.visibility</p:attrName>
                                        </p:attrNameLst>
                                      </p:cBhvr>
                                      <p:to>
                                        <p:strVal val="visible"/>
                                      </p:to>
                                    </p:set>
                                    <p:animEffect transition="in" filter="wedge">
                                      <p:cBhvr>
                                        <p:cTn id="76" dur="500"/>
                                        <p:tgtEl>
                                          <p:spTgt spid="27661"/>
                                        </p:tgtEl>
                                      </p:cBhvr>
                                    </p:animEffect>
                                  </p:childTnLst>
                                </p:cTn>
                              </p:par>
                            </p:childTnLst>
                          </p:cTn>
                        </p:par>
                        <p:par>
                          <p:cTn id="77" fill="hold">
                            <p:stCondLst>
                              <p:cond delay="1500"/>
                            </p:stCondLst>
                            <p:childTnLst>
                              <p:par>
                                <p:cTn id="78" presetID="20" presetClass="entr" presetSubtype="0" fill="hold" grpId="0" nodeType="afterEffect">
                                  <p:stCondLst>
                                    <p:cond delay="0"/>
                                  </p:stCondLst>
                                  <p:childTnLst>
                                    <p:set>
                                      <p:cBhvr>
                                        <p:cTn id="79" dur="1" fill="hold">
                                          <p:stCondLst>
                                            <p:cond delay="0"/>
                                          </p:stCondLst>
                                        </p:cTn>
                                        <p:tgtEl>
                                          <p:spTgt spid="27652"/>
                                        </p:tgtEl>
                                        <p:attrNameLst>
                                          <p:attrName>style.visibility</p:attrName>
                                        </p:attrNameLst>
                                      </p:cBhvr>
                                      <p:to>
                                        <p:strVal val="visible"/>
                                      </p:to>
                                    </p:set>
                                    <p:animEffect transition="in" filter="wedge">
                                      <p:cBhvr>
                                        <p:cTn id="80" dur="500"/>
                                        <p:tgtEl>
                                          <p:spTgt spid="27652"/>
                                        </p:tgtEl>
                                      </p:cBhvr>
                                    </p:animEffect>
                                  </p:childTnLst>
                                </p:cTn>
                              </p:par>
                            </p:childTnLst>
                          </p:cTn>
                        </p:par>
                        <p:par>
                          <p:cTn id="81" fill="hold">
                            <p:stCondLst>
                              <p:cond delay="2000"/>
                            </p:stCondLst>
                            <p:childTnLst>
                              <p:par>
                                <p:cTn id="82" presetID="20" presetClass="entr" presetSubtype="0" fill="hold" nodeType="afterEffect">
                                  <p:stCondLst>
                                    <p:cond delay="0"/>
                                  </p:stCondLst>
                                  <p:childTnLst>
                                    <p:set>
                                      <p:cBhvr>
                                        <p:cTn id="83" dur="1" fill="hold">
                                          <p:stCondLst>
                                            <p:cond delay="0"/>
                                          </p:stCondLst>
                                        </p:cTn>
                                        <p:tgtEl>
                                          <p:spTgt spid="27659"/>
                                        </p:tgtEl>
                                        <p:attrNameLst>
                                          <p:attrName>style.visibility</p:attrName>
                                        </p:attrNameLst>
                                      </p:cBhvr>
                                      <p:to>
                                        <p:strVal val="visible"/>
                                      </p:to>
                                    </p:set>
                                    <p:animEffect transition="in" filter="wedge">
                                      <p:cBhvr>
                                        <p:cTn id="84" dur="500"/>
                                        <p:tgtEl>
                                          <p:spTgt spid="27659"/>
                                        </p:tgtEl>
                                      </p:cBhvr>
                                    </p:animEffect>
                                  </p:childTnLst>
                                </p:cTn>
                              </p:par>
                            </p:childTnLst>
                          </p:cTn>
                        </p:par>
                        <p:par>
                          <p:cTn id="85" fill="hold">
                            <p:stCondLst>
                              <p:cond delay="2500"/>
                            </p:stCondLst>
                            <p:childTnLst>
                              <p:par>
                                <p:cTn id="86" presetID="20" presetClass="entr" presetSubtype="0" fill="hold" nodeType="afterEffect">
                                  <p:stCondLst>
                                    <p:cond delay="0"/>
                                  </p:stCondLst>
                                  <p:childTnLst>
                                    <p:set>
                                      <p:cBhvr>
                                        <p:cTn id="87" dur="1" fill="hold">
                                          <p:stCondLst>
                                            <p:cond delay="0"/>
                                          </p:stCondLst>
                                        </p:cTn>
                                        <p:tgtEl>
                                          <p:spTgt spid="27660"/>
                                        </p:tgtEl>
                                        <p:attrNameLst>
                                          <p:attrName>style.visibility</p:attrName>
                                        </p:attrNameLst>
                                      </p:cBhvr>
                                      <p:to>
                                        <p:strVal val="visible"/>
                                      </p:to>
                                    </p:set>
                                    <p:animEffect transition="in" filter="wedge">
                                      <p:cBhvr>
                                        <p:cTn id="88" dur="500"/>
                                        <p:tgtEl>
                                          <p:spTgt spid="27660"/>
                                        </p:tgtEl>
                                      </p:cBhvr>
                                    </p:animEffect>
                                  </p:childTnLst>
                                </p:cTn>
                              </p:par>
                              <p:par>
                                <p:cTn id="89" presetID="10" presetClass="entr" presetSubtype="0" fill="hold" nodeType="withEffect">
                                  <p:stCondLst>
                                    <p:cond delay="0"/>
                                  </p:stCondLst>
                                  <p:childTnLst>
                                    <p:set>
                                      <p:cBhvr>
                                        <p:cTn id="90" dur="1" fill="hold">
                                          <p:stCondLst>
                                            <p:cond delay="0"/>
                                          </p:stCondLst>
                                        </p:cTn>
                                        <p:tgtEl>
                                          <p:spTgt spid="27683"/>
                                        </p:tgtEl>
                                        <p:attrNameLst>
                                          <p:attrName>style.visibility</p:attrName>
                                        </p:attrNameLst>
                                      </p:cBhvr>
                                      <p:to>
                                        <p:strVal val="visible"/>
                                      </p:to>
                                    </p:set>
                                    <p:animEffect transition="in" filter="fade">
                                      <p:cBhvr>
                                        <p:cTn id="91" dur="500"/>
                                        <p:tgtEl>
                                          <p:spTgt spid="27683"/>
                                        </p:tgtEl>
                                      </p:cBhvr>
                                    </p:animEffect>
                                  </p:childTnLst>
                                </p:cTn>
                              </p:par>
                            </p:childTnLst>
                          </p:cTn>
                        </p:par>
                        <p:par>
                          <p:cTn id="92" fill="hold">
                            <p:stCondLst>
                              <p:cond delay="3000"/>
                            </p:stCondLst>
                            <p:childTnLst>
                              <p:par>
                                <p:cTn id="93" presetID="14" presetClass="entr" presetSubtype="10" fill="hold" grpId="0" nodeType="afterEffect">
                                  <p:stCondLst>
                                    <p:cond delay="0"/>
                                  </p:stCondLst>
                                  <p:childTnLst>
                                    <p:set>
                                      <p:cBhvr>
                                        <p:cTn id="94" dur="1" fill="hold">
                                          <p:stCondLst>
                                            <p:cond delay="0"/>
                                          </p:stCondLst>
                                        </p:cTn>
                                        <p:tgtEl>
                                          <p:spTgt spid="27684"/>
                                        </p:tgtEl>
                                        <p:attrNameLst>
                                          <p:attrName>style.visibility</p:attrName>
                                        </p:attrNameLst>
                                      </p:cBhvr>
                                      <p:to>
                                        <p:strVal val="visible"/>
                                      </p:to>
                                    </p:set>
                                    <p:animEffect transition="in" filter="randombar(horizontal)">
                                      <p:cBhvr>
                                        <p:cTn id="95" dur="500"/>
                                        <p:tgtEl>
                                          <p:spTgt spid="27684"/>
                                        </p:tgtEl>
                                      </p:cBhvr>
                                    </p:animEffect>
                                  </p:childTnLst>
                                </p:cTn>
                              </p:par>
                            </p:childTnLst>
                          </p:cTn>
                        </p:par>
                        <p:par>
                          <p:cTn id="96" fill="hold">
                            <p:stCondLst>
                              <p:cond delay="3500"/>
                            </p:stCondLst>
                            <p:childTnLst>
                              <p:par>
                                <p:cTn id="97" presetID="10" presetClass="entr" presetSubtype="0" fill="hold" nodeType="afterEffect">
                                  <p:stCondLst>
                                    <p:cond delay="0"/>
                                  </p:stCondLst>
                                  <p:childTnLst>
                                    <p:set>
                                      <p:cBhvr>
                                        <p:cTn id="98" dur="1" fill="hold">
                                          <p:stCondLst>
                                            <p:cond delay="0"/>
                                          </p:stCondLst>
                                        </p:cTn>
                                        <p:tgtEl>
                                          <p:spTgt spid="27678"/>
                                        </p:tgtEl>
                                        <p:attrNameLst>
                                          <p:attrName>style.visibility</p:attrName>
                                        </p:attrNameLst>
                                      </p:cBhvr>
                                      <p:to>
                                        <p:strVal val="visible"/>
                                      </p:to>
                                    </p:set>
                                    <p:animEffect transition="in" filter="fade">
                                      <p:cBhvr>
                                        <p:cTn id="99" dur="500"/>
                                        <p:tgtEl>
                                          <p:spTgt spid="27678"/>
                                        </p:tgtEl>
                                      </p:cBhvr>
                                    </p:animEffect>
                                  </p:childTnLst>
                                </p:cTn>
                              </p:par>
                              <p:par>
                                <p:cTn id="100" presetID="10" presetClass="entr" presetSubtype="0" fill="hold" nodeType="withEffect">
                                  <p:stCondLst>
                                    <p:cond delay="0"/>
                                  </p:stCondLst>
                                  <p:childTnLst>
                                    <p:set>
                                      <p:cBhvr>
                                        <p:cTn id="101" dur="1" fill="hold">
                                          <p:stCondLst>
                                            <p:cond delay="0"/>
                                          </p:stCondLst>
                                        </p:cTn>
                                        <p:tgtEl>
                                          <p:spTgt spid="27677"/>
                                        </p:tgtEl>
                                        <p:attrNameLst>
                                          <p:attrName>style.visibility</p:attrName>
                                        </p:attrNameLst>
                                      </p:cBhvr>
                                      <p:to>
                                        <p:strVal val="visible"/>
                                      </p:to>
                                    </p:set>
                                    <p:animEffect transition="in" filter="fade">
                                      <p:cBhvr>
                                        <p:cTn id="102" dur="500"/>
                                        <p:tgtEl>
                                          <p:spTgt spid="27677"/>
                                        </p:tgtEl>
                                      </p:cBhvr>
                                    </p:animEffect>
                                  </p:childTnLst>
                                </p:cTn>
                              </p:par>
                              <p:par>
                                <p:cTn id="103" presetID="10" presetClass="entr" presetSubtype="0" fill="hold" nodeType="withEffect">
                                  <p:stCondLst>
                                    <p:cond delay="0"/>
                                  </p:stCondLst>
                                  <p:childTnLst>
                                    <p:set>
                                      <p:cBhvr>
                                        <p:cTn id="104" dur="1" fill="hold">
                                          <p:stCondLst>
                                            <p:cond delay="0"/>
                                          </p:stCondLst>
                                        </p:cTn>
                                        <p:tgtEl>
                                          <p:spTgt spid="27681"/>
                                        </p:tgtEl>
                                        <p:attrNameLst>
                                          <p:attrName>style.visibility</p:attrName>
                                        </p:attrNameLst>
                                      </p:cBhvr>
                                      <p:to>
                                        <p:strVal val="visible"/>
                                      </p:to>
                                    </p:set>
                                    <p:animEffect transition="in" filter="fade">
                                      <p:cBhvr>
                                        <p:cTn id="105" dur="500"/>
                                        <p:tgtEl>
                                          <p:spTgt spid="27681"/>
                                        </p:tgtEl>
                                      </p:cBhvr>
                                    </p:animEffect>
                                  </p:childTnLst>
                                </p:cTn>
                              </p:par>
                              <p:par>
                                <p:cTn id="106" presetID="10" presetClass="entr" presetSubtype="0" fill="hold" nodeType="withEffect">
                                  <p:stCondLst>
                                    <p:cond delay="0"/>
                                  </p:stCondLst>
                                  <p:childTnLst>
                                    <p:set>
                                      <p:cBhvr>
                                        <p:cTn id="107" dur="1" fill="hold">
                                          <p:stCondLst>
                                            <p:cond delay="0"/>
                                          </p:stCondLst>
                                        </p:cTn>
                                        <p:tgtEl>
                                          <p:spTgt spid="27682"/>
                                        </p:tgtEl>
                                        <p:attrNameLst>
                                          <p:attrName>style.visibility</p:attrName>
                                        </p:attrNameLst>
                                      </p:cBhvr>
                                      <p:to>
                                        <p:strVal val="visible"/>
                                      </p:to>
                                    </p:set>
                                    <p:animEffect transition="in" filter="fade">
                                      <p:cBhvr>
                                        <p:cTn id="108" dur="500"/>
                                        <p:tgtEl>
                                          <p:spTgt spid="27682"/>
                                        </p:tgtEl>
                                      </p:cBhvr>
                                    </p:animEffect>
                                  </p:childTnLst>
                                </p:cTn>
                              </p:par>
                              <p:par>
                                <p:cTn id="109" presetID="10" presetClass="entr" presetSubtype="0" fill="hold" nodeType="withEffect">
                                  <p:stCondLst>
                                    <p:cond delay="0"/>
                                  </p:stCondLst>
                                  <p:childTnLst>
                                    <p:set>
                                      <p:cBhvr>
                                        <p:cTn id="110" dur="1" fill="hold">
                                          <p:stCondLst>
                                            <p:cond delay="0"/>
                                          </p:stCondLst>
                                        </p:cTn>
                                        <p:tgtEl>
                                          <p:spTgt spid="27679"/>
                                        </p:tgtEl>
                                        <p:attrNameLst>
                                          <p:attrName>style.visibility</p:attrName>
                                        </p:attrNameLst>
                                      </p:cBhvr>
                                      <p:to>
                                        <p:strVal val="visible"/>
                                      </p:to>
                                    </p:set>
                                    <p:animEffect transition="in" filter="fade">
                                      <p:cBhvr>
                                        <p:cTn id="111" dur="500"/>
                                        <p:tgtEl>
                                          <p:spTgt spid="27679"/>
                                        </p:tgtEl>
                                      </p:cBhvr>
                                    </p:animEffect>
                                  </p:childTnLst>
                                </p:cTn>
                              </p:par>
                              <p:par>
                                <p:cTn id="112" presetID="10" presetClass="entr" presetSubtype="0" fill="hold" nodeType="withEffect">
                                  <p:stCondLst>
                                    <p:cond delay="0"/>
                                  </p:stCondLst>
                                  <p:childTnLst>
                                    <p:set>
                                      <p:cBhvr>
                                        <p:cTn id="113" dur="1" fill="hold">
                                          <p:stCondLst>
                                            <p:cond delay="0"/>
                                          </p:stCondLst>
                                        </p:cTn>
                                        <p:tgtEl>
                                          <p:spTgt spid="27680"/>
                                        </p:tgtEl>
                                        <p:attrNameLst>
                                          <p:attrName>style.visibility</p:attrName>
                                        </p:attrNameLst>
                                      </p:cBhvr>
                                      <p:to>
                                        <p:strVal val="visible"/>
                                      </p:to>
                                    </p:set>
                                    <p:animEffect transition="in" filter="fade">
                                      <p:cBhvr>
                                        <p:cTn id="114" dur="500"/>
                                        <p:tgtEl>
                                          <p:spTgt spid="27680"/>
                                        </p:tgtEl>
                                      </p:cBhvr>
                                    </p:animEffect>
                                  </p:childTnLst>
                                </p:cTn>
                              </p:par>
                            </p:childTnLst>
                          </p:cTn>
                        </p:par>
                        <p:par>
                          <p:cTn id="115" fill="hold">
                            <p:stCondLst>
                              <p:cond delay="4000"/>
                            </p:stCondLst>
                            <p:childTnLst>
                              <p:par>
                                <p:cTn id="116" presetID="14" presetClass="entr" presetSubtype="10" fill="hold" nodeType="afterEffect">
                                  <p:stCondLst>
                                    <p:cond delay="0"/>
                                  </p:stCondLst>
                                  <p:childTnLst>
                                    <p:set>
                                      <p:cBhvr>
                                        <p:cTn id="117" dur="1" fill="hold">
                                          <p:stCondLst>
                                            <p:cond delay="0"/>
                                          </p:stCondLst>
                                        </p:cTn>
                                        <p:tgtEl>
                                          <p:spTgt spid="96"/>
                                        </p:tgtEl>
                                        <p:attrNameLst>
                                          <p:attrName>style.visibility</p:attrName>
                                        </p:attrNameLst>
                                      </p:cBhvr>
                                      <p:to>
                                        <p:strVal val="visible"/>
                                      </p:to>
                                    </p:set>
                                    <p:animEffect transition="in" filter="randombar(horizontal)">
                                      <p:cBhvr>
                                        <p:cTn id="118" dur="500"/>
                                        <p:tgtEl>
                                          <p:spTgt spid="96"/>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randombar(horizontal)">
                                      <p:cBhvr>
                                        <p:cTn id="121" dur="500"/>
                                        <p:tgtEl>
                                          <p:spTgt spid="9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95"/>
                                        </p:tgtEl>
                                      </p:cBhvr>
                                    </p:animEffect>
                                    <p:set>
                                      <p:cBhvr>
                                        <p:cTn id="126" dur="1" fill="hold">
                                          <p:stCondLst>
                                            <p:cond delay="499"/>
                                          </p:stCondLst>
                                        </p:cTn>
                                        <p:tgtEl>
                                          <p:spTgt spid="95"/>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96"/>
                                        </p:tgtEl>
                                      </p:cBhvr>
                                    </p:animEffect>
                                    <p:set>
                                      <p:cBhvr>
                                        <p:cTn id="129" dur="1" fill="hold">
                                          <p:stCondLst>
                                            <p:cond delay="499"/>
                                          </p:stCondLst>
                                        </p:cTn>
                                        <p:tgtEl>
                                          <p:spTgt spid="96"/>
                                        </p:tgtEl>
                                        <p:attrNameLst>
                                          <p:attrName>style.visibility</p:attrName>
                                        </p:attrNameLst>
                                      </p:cBhvr>
                                      <p:to>
                                        <p:strVal val="hidden"/>
                                      </p:to>
                                    </p:set>
                                  </p:childTnLst>
                                </p:cTn>
                              </p:par>
                              <p:par>
                                <p:cTn id="130" presetID="14" presetClass="entr" presetSubtype="10" fill="hold" grpId="0" nodeType="withEffect">
                                  <p:stCondLst>
                                    <p:cond delay="0"/>
                                  </p:stCondLst>
                                  <p:childTnLst>
                                    <p:set>
                                      <p:cBhvr>
                                        <p:cTn id="131" dur="1" fill="hold">
                                          <p:stCondLst>
                                            <p:cond delay="0"/>
                                          </p:stCondLst>
                                        </p:cTn>
                                        <p:tgtEl>
                                          <p:spTgt spid="97"/>
                                        </p:tgtEl>
                                        <p:attrNameLst>
                                          <p:attrName>style.visibility</p:attrName>
                                        </p:attrNameLst>
                                      </p:cBhvr>
                                      <p:to>
                                        <p:strVal val="visible"/>
                                      </p:to>
                                    </p:set>
                                    <p:animEffect transition="in" filter="randombar(horizontal)">
                                      <p:cBhvr>
                                        <p:cTn id="132" dur="500"/>
                                        <p:tgtEl>
                                          <p:spTgt spid="9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97"/>
                                        </p:tgtEl>
                                      </p:cBhvr>
                                    </p:animEffect>
                                    <p:set>
                                      <p:cBhvr>
                                        <p:cTn id="137" dur="1" fill="hold">
                                          <p:stCondLst>
                                            <p:cond delay="499"/>
                                          </p:stCondLst>
                                        </p:cTn>
                                        <p:tgtEl>
                                          <p:spTgt spid="97"/>
                                        </p:tgtEl>
                                        <p:attrNameLst>
                                          <p:attrName>style.visibility</p:attrName>
                                        </p:attrNameLst>
                                      </p:cBhvr>
                                      <p:to>
                                        <p:strVal val="hidden"/>
                                      </p:to>
                                    </p:set>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3"/>
                                        </p:tgtEl>
                                        <p:attrNameLst>
                                          <p:attrName>style.visibility</p:attrName>
                                        </p:attrNameLst>
                                      </p:cBhvr>
                                      <p:to>
                                        <p:strVal val="visible"/>
                                      </p:to>
                                    </p:set>
                                    <p:animEffect transition="in" filter="wipe(left)">
                                      <p:cBhvr>
                                        <p:cTn id="141" dur="500"/>
                                        <p:tgtEl>
                                          <p:spTgt spid="3"/>
                                        </p:tgtEl>
                                      </p:cBhvr>
                                    </p:animEffect>
                                  </p:childTnLst>
                                </p:cTn>
                              </p:par>
                              <p:par>
                                <p:cTn id="142" presetID="22" presetClass="entr" presetSubtype="1" fill="hold" nodeType="withEffect">
                                  <p:stCondLst>
                                    <p:cond delay="0"/>
                                  </p:stCondLst>
                                  <p:childTnLst>
                                    <p:set>
                                      <p:cBhvr>
                                        <p:cTn id="143" dur="1" fill="hold">
                                          <p:stCondLst>
                                            <p:cond delay="0"/>
                                          </p:stCondLst>
                                        </p:cTn>
                                        <p:tgtEl>
                                          <p:spTgt spid="2"/>
                                        </p:tgtEl>
                                        <p:attrNameLst>
                                          <p:attrName>style.visibility</p:attrName>
                                        </p:attrNameLst>
                                      </p:cBhvr>
                                      <p:to>
                                        <p:strVal val="visible"/>
                                      </p:to>
                                    </p:set>
                                    <p:animEffect transition="in" filter="wipe(up)">
                                      <p:cBhvr>
                                        <p:cTn id="144" dur="500"/>
                                        <p:tgtEl>
                                          <p:spTgt spid="2"/>
                                        </p:tgtEl>
                                      </p:cBhvr>
                                    </p:animEffect>
                                  </p:childTnLst>
                                </p:cTn>
                              </p:par>
                              <p:par>
                                <p:cTn id="145" presetID="22" presetClass="entr" presetSubtype="8" fill="hold" nodeType="with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left)">
                                      <p:cBhvr>
                                        <p:cTn id="147" dur="500"/>
                                        <p:tgtEl>
                                          <p:spTgt spid="5"/>
                                        </p:tgtEl>
                                      </p:cBhvr>
                                    </p:animEffect>
                                  </p:childTnLst>
                                </p:cTn>
                              </p:par>
                              <p:par>
                                <p:cTn id="148" presetID="22" presetClass="entr" presetSubtype="4" fill="hold" nodeType="withEffect">
                                  <p:stCondLst>
                                    <p:cond delay="0"/>
                                  </p:stCondLst>
                                  <p:childTnLst>
                                    <p:set>
                                      <p:cBhvr>
                                        <p:cTn id="149" dur="1" fill="hold">
                                          <p:stCondLst>
                                            <p:cond delay="0"/>
                                          </p:stCondLst>
                                        </p:cTn>
                                        <p:tgtEl>
                                          <p:spTgt spid="6"/>
                                        </p:tgtEl>
                                        <p:attrNameLst>
                                          <p:attrName>style.visibility</p:attrName>
                                        </p:attrNameLst>
                                      </p:cBhvr>
                                      <p:to>
                                        <p:strVal val="visible"/>
                                      </p:to>
                                    </p:set>
                                    <p:animEffect transition="in" filter="wipe(down)">
                                      <p:cBhvr>
                                        <p:cTn id="150" dur="500"/>
                                        <p:tgtEl>
                                          <p:spTgt spid="6"/>
                                        </p:tgtEl>
                                      </p:cBhvr>
                                    </p:animEffect>
                                  </p:childTnLst>
                                </p:cTn>
                              </p:par>
                              <p:par>
                                <p:cTn id="151" presetID="22" presetClass="entr" presetSubtype="8" fill="hold" nodeType="withEffect">
                                  <p:stCondLst>
                                    <p:cond delay="0"/>
                                  </p:stCondLst>
                                  <p:childTnLst>
                                    <p:set>
                                      <p:cBhvr>
                                        <p:cTn id="152" dur="1" fill="hold">
                                          <p:stCondLst>
                                            <p:cond delay="0"/>
                                          </p:stCondLst>
                                        </p:cTn>
                                        <p:tgtEl>
                                          <p:spTgt spid="27710"/>
                                        </p:tgtEl>
                                        <p:attrNameLst>
                                          <p:attrName>style.visibility</p:attrName>
                                        </p:attrNameLst>
                                      </p:cBhvr>
                                      <p:to>
                                        <p:strVal val="visible"/>
                                      </p:to>
                                    </p:set>
                                    <p:animEffect transition="in" filter="wipe(left)">
                                      <p:cBhvr>
                                        <p:cTn id="153" dur="500"/>
                                        <p:tgtEl>
                                          <p:spTgt spid="2771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5"/>
                                        </p:tgtEl>
                                      </p:cBhvr>
                                    </p:animEffect>
                                    <p:set>
                                      <p:cBhvr>
                                        <p:cTn id="158" dur="1" fill="hold">
                                          <p:stCondLst>
                                            <p:cond delay="499"/>
                                          </p:stCondLst>
                                        </p:cTn>
                                        <p:tgtEl>
                                          <p:spTgt spid="5"/>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3"/>
                                        </p:tgtEl>
                                      </p:cBhvr>
                                    </p:animEffect>
                                    <p:set>
                                      <p:cBhvr>
                                        <p:cTn id="164" dur="1" fill="hold">
                                          <p:stCondLst>
                                            <p:cond delay="499"/>
                                          </p:stCondLst>
                                        </p:cTn>
                                        <p:tgtEl>
                                          <p:spTgt spid="3"/>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6"/>
                                        </p:tgtEl>
                                      </p:cBhvr>
                                    </p:animEffect>
                                    <p:set>
                                      <p:cBhvr>
                                        <p:cTn id="167" dur="1" fill="hold">
                                          <p:stCondLst>
                                            <p:cond delay="499"/>
                                          </p:stCondLst>
                                        </p:cTn>
                                        <p:tgtEl>
                                          <p:spTgt spid="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2000"/>
                                        <p:tgtEl>
                                          <p:spTgt spid="27710"/>
                                        </p:tgtEl>
                                      </p:cBhvr>
                                    </p:animEffect>
                                    <p:set>
                                      <p:cBhvr>
                                        <p:cTn id="170" dur="1" fill="hold">
                                          <p:stCondLst>
                                            <p:cond delay="1999"/>
                                          </p:stCondLst>
                                        </p:cTn>
                                        <p:tgtEl>
                                          <p:spTgt spid="27710"/>
                                        </p:tgtEl>
                                        <p:attrNameLst>
                                          <p:attrName>style.visibility</p:attrName>
                                        </p:attrNameLst>
                                      </p:cBhvr>
                                      <p:to>
                                        <p:strVal val="hidden"/>
                                      </p:to>
                                    </p:set>
                                  </p:childTnLst>
                                </p:cTn>
                              </p:par>
                              <p:par>
                                <p:cTn id="171" presetID="56" presetClass="path" presetSubtype="0" accel="50000" decel="50000" fill="hold" nodeType="withEffect">
                                  <p:stCondLst>
                                    <p:cond delay="0"/>
                                  </p:stCondLst>
                                  <p:childTnLst>
                                    <p:animMotion origin="layout" path="M 4.72222E-6 -4.81481E-6 L 0.11822 0.07362 " pathEditMode="relative" rAng="0" ptsTypes="AA">
                                      <p:cBhvr>
                                        <p:cTn id="172" dur="2000" fill="hold"/>
                                        <p:tgtEl>
                                          <p:spTgt spid="27664"/>
                                        </p:tgtEl>
                                        <p:attrNameLst>
                                          <p:attrName>ppt_x</p:attrName>
                                          <p:attrName>ppt_y</p:attrName>
                                        </p:attrNameLst>
                                      </p:cBhvr>
                                      <p:rCtr x="5900" y="3700"/>
                                    </p:animMotion>
                                  </p:childTnLst>
                                </p:cTn>
                              </p:par>
                              <p:par>
                                <p:cTn id="173" presetID="56" presetClass="path" presetSubtype="0" accel="50000" decel="50000" fill="hold" nodeType="withEffect">
                                  <p:stCondLst>
                                    <p:cond delay="0"/>
                                  </p:stCondLst>
                                  <p:childTnLst>
                                    <p:animMotion origin="layout" path="M 0 -2.59259E-6 L 0.11823 0.01065 " pathEditMode="relative" rAng="0" ptsTypes="AA">
                                      <p:cBhvr>
                                        <p:cTn id="174" dur="2000" fill="hold"/>
                                        <p:tgtEl>
                                          <p:spTgt spid="27665"/>
                                        </p:tgtEl>
                                        <p:attrNameLst>
                                          <p:attrName>ppt_x</p:attrName>
                                          <p:attrName>ppt_y</p:attrName>
                                        </p:attrNameLst>
                                      </p:cBhvr>
                                      <p:rCtr x="5900" y="500"/>
                                    </p:animMotion>
                                  </p:childTnLst>
                                </p:cTn>
                              </p:par>
                              <p:par>
                                <p:cTn id="175" presetID="56" presetClass="path" presetSubtype="0" accel="50000" decel="50000" fill="hold" nodeType="withEffect">
                                  <p:stCondLst>
                                    <p:cond delay="0"/>
                                  </p:stCondLst>
                                  <p:childTnLst>
                                    <p:animMotion origin="layout" path="M -2.22222E-6 -2.96296E-6 L 0.04722 -0.02106 " pathEditMode="relative" rAng="0" ptsTypes="AA">
                                      <p:cBhvr>
                                        <p:cTn id="176" dur="2000" fill="hold"/>
                                        <p:tgtEl>
                                          <p:spTgt spid="27669"/>
                                        </p:tgtEl>
                                        <p:attrNameLst>
                                          <p:attrName>ppt_x</p:attrName>
                                          <p:attrName>ppt_y</p:attrName>
                                        </p:attrNameLst>
                                      </p:cBhvr>
                                      <p:rCtr x="2400" y="-700"/>
                                    </p:animMotion>
                                  </p:childTnLst>
                                </p:cTn>
                              </p:par>
                              <p:par>
                                <p:cTn id="177" presetID="56" presetClass="path" presetSubtype="0" accel="50000" decel="50000" fill="hold" nodeType="withEffect">
                                  <p:stCondLst>
                                    <p:cond delay="0"/>
                                  </p:stCondLst>
                                  <p:childTnLst>
                                    <p:animMotion origin="layout" path="M 5E-6 -4.07407E-6 L 0.03959 0.03172 " pathEditMode="relative" rAng="0" ptsTypes="AA">
                                      <p:cBhvr>
                                        <p:cTn id="178" dur="2000" fill="hold"/>
                                        <p:tgtEl>
                                          <p:spTgt spid="27667"/>
                                        </p:tgtEl>
                                        <p:attrNameLst>
                                          <p:attrName>ppt_x</p:attrName>
                                          <p:attrName>ppt_y</p:attrName>
                                        </p:attrNameLst>
                                      </p:cBhvr>
                                      <p:rCtr x="2000" y="1600"/>
                                    </p:animMotion>
                                  </p:childTnLst>
                                </p:cTn>
                              </p:par>
                              <p:par>
                                <p:cTn id="179" presetID="56" presetClass="path" presetSubtype="0" accel="50000" decel="50000" fill="hold" nodeType="withEffect">
                                  <p:stCondLst>
                                    <p:cond delay="0"/>
                                  </p:stCondLst>
                                  <p:childTnLst>
                                    <p:animMotion origin="layout" path="M -2.77778E-6 -4.81481E-6 L -0.0158 0.15764 " pathEditMode="relative" rAng="0" ptsTypes="AA">
                                      <p:cBhvr>
                                        <p:cTn id="180" dur="2000" fill="hold"/>
                                        <p:tgtEl>
                                          <p:spTgt spid="27666"/>
                                        </p:tgtEl>
                                        <p:attrNameLst>
                                          <p:attrName>ppt_x</p:attrName>
                                          <p:attrName>ppt_y</p:attrName>
                                        </p:attrNameLst>
                                      </p:cBhvr>
                                      <p:rCtr x="-400" y="7900"/>
                                    </p:animMotion>
                                  </p:childTnLst>
                                </p:cTn>
                              </p:par>
                              <p:par>
                                <p:cTn id="181" presetID="56" presetClass="path" presetSubtype="0" accel="50000" decel="50000" fill="hold" nodeType="withEffect">
                                  <p:stCondLst>
                                    <p:cond delay="0"/>
                                  </p:stCondLst>
                                  <p:childTnLst>
                                    <p:animMotion origin="layout" path="M 1.66667E-6 -4.81481E-6 L -0.06302 -0.13634 " pathEditMode="relative" rAng="0" ptsTypes="AA">
                                      <p:cBhvr>
                                        <p:cTn id="182" dur="2000" fill="hold"/>
                                        <p:tgtEl>
                                          <p:spTgt spid="27668"/>
                                        </p:tgtEl>
                                        <p:attrNameLst>
                                          <p:attrName>ppt_x</p:attrName>
                                          <p:attrName>ppt_y</p:attrName>
                                        </p:attrNameLst>
                                      </p:cBhvr>
                                      <p:rCtr x="-2800" y="-6400"/>
                                    </p:animMotion>
                                  </p:childTnLst>
                                </p:cTn>
                              </p:par>
                            </p:childTnLst>
                          </p:cTn>
                        </p:par>
                        <p:par>
                          <p:cTn id="183" fill="hold">
                            <p:stCondLst>
                              <p:cond delay="500"/>
                            </p:stCondLst>
                            <p:childTnLst>
                              <p:par>
                                <p:cTn id="184" presetID="1" presetClass="exit" presetSubtype="0" fill="hold" nodeType="afterEffect">
                                  <p:stCondLst>
                                    <p:cond delay="0"/>
                                  </p:stCondLst>
                                  <p:childTnLst>
                                    <p:set>
                                      <p:cBhvr>
                                        <p:cTn id="185" dur="1" fill="hold">
                                          <p:stCondLst>
                                            <p:cond delay="0"/>
                                          </p:stCondLst>
                                        </p:cTn>
                                        <p:tgtEl>
                                          <p:spTgt spid="2766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27666"/>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27667"/>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27677"/>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27678"/>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27681"/>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27665"/>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7679"/>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7668"/>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27680"/>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27674"/>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27682"/>
                                        </p:tgtEl>
                                        <p:attrNameLst>
                                          <p:attrName>style.visibility</p:attrName>
                                        </p:attrNameLst>
                                      </p:cBhvr>
                                      <p:to>
                                        <p:strVal val="hidden"/>
                                      </p:to>
                                    </p:set>
                                  </p:childTnLst>
                                </p:cTn>
                              </p:par>
                              <p:par>
                                <p:cTn id="208" presetID="1" presetClass="exit" presetSubtype="0" fill="hold" nodeType="withEffect">
                                  <p:stCondLst>
                                    <p:cond delay="0"/>
                                  </p:stCondLst>
                                  <p:childTnLst>
                                    <p:set>
                                      <p:cBhvr>
                                        <p:cTn id="209" dur="1" fill="hold">
                                          <p:stCondLst>
                                            <p:cond delay="0"/>
                                          </p:stCondLst>
                                        </p:cTn>
                                        <p:tgtEl>
                                          <p:spTgt spid="27669"/>
                                        </p:tgtEl>
                                        <p:attrNameLst>
                                          <p:attrName>style.visibility</p:attrName>
                                        </p:attrNameLst>
                                      </p:cBhvr>
                                      <p:to>
                                        <p:strVal val="hidden"/>
                                      </p:to>
                                    </p:set>
                                  </p:childTnLst>
                                </p:cTn>
                              </p:par>
                              <p:par>
                                <p:cTn id="210" presetID="1" presetClass="entr" presetSubtype="0" fill="hold" grpId="0" nodeType="withEffect">
                                  <p:stCondLst>
                                    <p:cond delay="0"/>
                                  </p:stCondLst>
                                  <p:childTnLst>
                                    <p:set>
                                      <p:cBhvr>
                                        <p:cTn id="211" dur="1" fill="hold">
                                          <p:stCondLst>
                                            <p:cond delay="0"/>
                                          </p:stCondLst>
                                        </p:cTn>
                                        <p:tgtEl>
                                          <p:spTgt spid="27703"/>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7704"/>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7705"/>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7706"/>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7707"/>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27708"/>
                                        </p:tgtEl>
                                        <p:attrNameLst>
                                          <p:attrName>style.visibility</p:attrName>
                                        </p:attrNameLst>
                                      </p:cBhvr>
                                      <p:to>
                                        <p:strVal val="visible"/>
                                      </p:to>
                                    </p:set>
                                  </p:childTnLst>
                                </p:cTn>
                              </p:par>
                            </p:childTnLst>
                          </p:cTn>
                        </p:par>
                        <p:par>
                          <p:cTn id="222" fill="hold">
                            <p:stCondLst>
                              <p:cond delay="500"/>
                            </p:stCondLst>
                            <p:childTnLst>
                              <p:par>
                                <p:cTn id="223" presetID="1" presetClass="entr" presetSubtype="0" fill="hold" nodeType="afterEffect">
                                  <p:stCondLst>
                                    <p:cond delay="0"/>
                                  </p:stCondLst>
                                  <p:childTnLst>
                                    <p:set>
                                      <p:cBhvr>
                                        <p:cTn id="224" dur="1" fill="hold">
                                          <p:stCondLst>
                                            <p:cond delay="0"/>
                                          </p:stCondLst>
                                        </p:cTn>
                                        <p:tgtEl>
                                          <p:spTgt spid="27709"/>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27662"/>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27661"/>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27658"/>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27652"/>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27659"/>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27660"/>
                                        </p:tgtEl>
                                        <p:attrNameLst>
                                          <p:attrName>style.visibility</p:attrName>
                                        </p:attrNameLst>
                                      </p:cBhvr>
                                      <p:to>
                                        <p:strVal val="hidden"/>
                                      </p:to>
                                    </p:set>
                                  </p:childTnLst>
                                </p:cTn>
                              </p:par>
                            </p:childTnLst>
                          </p:cTn>
                        </p:par>
                        <p:par>
                          <p:cTn id="239" fill="hold">
                            <p:stCondLst>
                              <p:cond delay="0"/>
                            </p:stCondLst>
                            <p:childTnLst>
                              <p:par>
                                <p:cTn id="240" presetID="20" presetClass="entr" presetSubtype="0" fill="hold" grpId="0" nodeType="afterEffect">
                                  <p:stCondLst>
                                    <p:cond delay="0"/>
                                  </p:stCondLst>
                                  <p:childTnLst>
                                    <p:set>
                                      <p:cBhvr>
                                        <p:cTn id="241" dur="1" fill="hold">
                                          <p:stCondLst>
                                            <p:cond delay="0"/>
                                          </p:stCondLst>
                                        </p:cTn>
                                        <p:tgtEl>
                                          <p:spTgt spid="27657"/>
                                        </p:tgtEl>
                                        <p:attrNameLst>
                                          <p:attrName>style.visibility</p:attrName>
                                        </p:attrNameLst>
                                      </p:cBhvr>
                                      <p:to>
                                        <p:strVal val="visible"/>
                                      </p:to>
                                    </p:set>
                                    <p:animEffect transition="in" filter="wedge">
                                      <p:cBhvr>
                                        <p:cTn id="242" dur="500"/>
                                        <p:tgtEl>
                                          <p:spTgt spid="27657"/>
                                        </p:tgtEl>
                                      </p:cBhvr>
                                    </p:animEffect>
                                  </p:childTnLst>
                                </p:cTn>
                              </p:par>
                            </p:childTnLst>
                          </p:cTn>
                        </p:par>
                        <p:par>
                          <p:cTn id="243" fill="hold">
                            <p:stCondLst>
                              <p:cond delay="500"/>
                            </p:stCondLst>
                            <p:childTnLst>
                              <p:par>
                                <p:cTn id="244" presetID="20" presetClass="entr" presetSubtype="0" fill="hold" grpId="0" nodeType="afterEffect">
                                  <p:stCondLst>
                                    <p:cond delay="0"/>
                                  </p:stCondLst>
                                  <p:childTnLst>
                                    <p:set>
                                      <p:cBhvr>
                                        <p:cTn id="245" dur="1" fill="hold">
                                          <p:stCondLst>
                                            <p:cond delay="0"/>
                                          </p:stCondLst>
                                        </p:cTn>
                                        <p:tgtEl>
                                          <p:spTgt spid="27653"/>
                                        </p:tgtEl>
                                        <p:attrNameLst>
                                          <p:attrName>style.visibility</p:attrName>
                                        </p:attrNameLst>
                                      </p:cBhvr>
                                      <p:to>
                                        <p:strVal val="visible"/>
                                      </p:to>
                                    </p:set>
                                    <p:animEffect transition="in" filter="wedge">
                                      <p:cBhvr>
                                        <p:cTn id="246" dur="500"/>
                                        <p:tgtEl>
                                          <p:spTgt spid="27653"/>
                                        </p:tgtEl>
                                      </p:cBhvr>
                                    </p:animEffect>
                                  </p:childTnLst>
                                </p:cTn>
                              </p:par>
                            </p:childTnLst>
                          </p:cTn>
                        </p:par>
                        <p:par>
                          <p:cTn id="247" fill="hold">
                            <p:stCondLst>
                              <p:cond delay="1000"/>
                            </p:stCondLst>
                            <p:childTnLst>
                              <p:par>
                                <p:cTn id="248" presetID="20" presetClass="entr" presetSubtype="0" fill="hold" grpId="0" nodeType="afterEffect">
                                  <p:stCondLst>
                                    <p:cond delay="0"/>
                                  </p:stCondLst>
                                  <p:childTnLst>
                                    <p:set>
                                      <p:cBhvr>
                                        <p:cTn id="249" dur="1" fill="hold">
                                          <p:stCondLst>
                                            <p:cond delay="0"/>
                                          </p:stCondLst>
                                        </p:cTn>
                                        <p:tgtEl>
                                          <p:spTgt spid="27654"/>
                                        </p:tgtEl>
                                        <p:attrNameLst>
                                          <p:attrName>style.visibility</p:attrName>
                                        </p:attrNameLst>
                                      </p:cBhvr>
                                      <p:to>
                                        <p:strVal val="visible"/>
                                      </p:to>
                                    </p:set>
                                    <p:animEffect transition="in" filter="wedge">
                                      <p:cBhvr>
                                        <p:cTn id="250" dur="500"/>
                                        <p:tgtEl>
                                          <p:spTgt spid="27654"/>
                                        </p:tgtEl>
                                      </p:cBhvr>
                                    </p:animEffect>
                                  </p:childTnLst>
                                </p:cTn>
                              </p:par>
                            </p:childTnLst>
                          </p:cTn>
                        </p:par>
                        <p:par>
                          <p:cTn id="251" fill="hold">
                            <p:stCondLst>
                              <p:cond delay="1500"/>
                            </p:stCondLst>
                            <p:childTnLst>
                              <p:par>
                                <p:cTn id="252" presetID="20" presetClass="entr" presetSubtype="0" fill="hold" grpId="0" nodeType="afterEffect">
                                  <p:stCondLst>
                                    <p:cond delay="0"/>
                                  </p:stCondLst>
                                  <p:childTnLst>
                                    <p:set>
                                      <p:cBhvr>
                                        <p:cTn id="253" dur="1" fill="hold">
                                          <p:stCondLst>
                                            <p:cond delay="0"/>
                                          </p:stCondLst>
                                        </p:cTn>
                                        <p:tgtEl>
                                          <p:spTgt spid="27655"/>
                                        </p:tgtEl>
                                        <p:attrNameLst>
                                          <p:attrName>style.visibility</p:attrName>
                                        </p:attrNameLst>
                                      </p:cBhvr>
                                      <p:to>
                                        <p:strVal val="visible"/>
                                      </p:to>
                                    </p:set>
                                    <p:animEffect transition="in" filter="wedge">
                                      <p:cBhvr>
                                        <p:cTn id="254" dur="500"/>
                                        <p:tgtEl>
                                          <p:spTgt spid="27655"/>
                                        </p:tgtEl>
                                      </p:cBhvr>
                                    </p:animEffect>
                                  </p:childTnLst>
                                </p:cTn>
                              </p:par>
                            </p:childTnLst>
                          </p:cTn>
                        </p:par>
                        <p:par>
                          <p:cTn id="255" fill="hold">
                            <p:stCondLst>
                              <p:cond delay="2000"/>
                            </p:stCondLst>
                            <p:childTnLst>
                              <p:par>
                                <p:cTn id="256" presetID="20" presetClass="entr" presetSubtype="0" fill="hold" grpId="0" nodeType="afterEffect">
                                  <p:stCondLst>
                                    <p:cond delay="0"/>
                                  </p:stCondLst>
                                  <p:childTnLst>
                                    <p:set>
                                      <p:cBhvr>
                                        <p:cTn id="257" dur="1" fill="hold">
                                          <p:stCondLst>
                                            <p:cond delay="0"/>
                                          </p:stCondLst>
                                        </p:cTn>
                                        <p:tgtEl>
                                          <p:spTgt spid="27656"/>
                                        </p:tgtEl>
                                        <p:attrNameLst>
                                          <p:attrName>style.visibility</p:attrName>
                                        </p:attrNameLst>
                                      </p:cBhvr>
                                      <p:to>
                                        <p:strVal val="visible"/>
                                      </p:to>
                                    </p:set>
                                    <p:animEffect transition="in" filter="wedge">
                                      <p:cBhvr>
                                        <p:cTn id="258" dur="500"/>
                                        <p:tgtEl>
                                          <p:spTgt spid="27656"/>
                                        </p:tgtEl>
                                      </p:cBhvr>
                                    </p:animEffect>
                                  </p:childTnLst>
                                </p:cTn>
                              </p:par>
                            </p:childTnLst>
                          </p:cTn>
                        </p:par>
                        <p:par>
                          <p:cTn id="259" fill="hold">
                            <p:stCondLst>
                              <p:cond delay="2500"/>
                            </p:stCondLst>
                            <p:childTnLst>
                              <p:par>
                                <p:cTn id="260" presetID="20" presetClass="entr" presetSubtype="0" fill="hold" grpId="0" nodeType="afterEffect">
                                  <p:stCondLst>
                                    <p:cond delay="0"/>
                                  </p:stCondLst>
                                  <p:childTnLst>
                                    <p:set>
                                      <p:cBhvr>
                                        <p:cTn id="261" dur="1" fill="hold">
                                          <p:stCondLst>
                                            <p:cond delay="0"/>
                                          </p:stCondLst>
                                        </p:cTn>
                                        <p:tgtEl>
                                          <p:spTgt spid="27651"/>
                                        </p:tgtEl>
                                        <p:attrNameLst>
                                          <p:attrName>style.visibility</p:attrName>
                                        </p:attrNameLst>
                                      </p:cBhvr>
                                      <p:to>
                                        <p:strVal val="visible"/>
                                      </p:to>
                                    </p:set>
                                    <p:animEffect transition="in" filter="wedge">
                                      <p:cBhvr>
                                        <p:cTn id="262" dur="500"/>
                                        <p:tgtEl>
                                          <p:spTgt spid="27651"/>
                                        </p:tgtEl>
                                      </p:cBhvr>
                                    </p:animEffect>
                                  </p:childTnLst>
                                </p:cTn>
                              </p:par>
                              <p:par>
                                <p:cTn id="263" presetID="10" presetClass="entr" presetSubtype="0" fill="hold" nodeType="withEffect">
                                  <p:stCondLst>
                                    <p:cond delay="0"/>
                                  </p:stCondLst>
                                  <p:childTnLst>
                                    <p:set>
                                      <p:cBhvr>
                                        <p:cTn id="264" dur="1" fill="hold">
                                          <p:stCondLst>
                                            <p:cond delay="0"/>
                                          </p:stCondLst>
                                        </p:cTn>
                                        <p:tgtEl>
                                          <p:spTgt spid="27711"/>
                                        </p:tgtEl>
                                        <p:attrNameLst>
                                          <p:attrName>style.visibility</p:attrName>
                                        </p:attrNameLst>
                                      </p:cBhvr>
                                      <p:to>
                                        <p:strVal val="visible"/>
                                      </p:to>
                                    </p:set>
                                    <p:animEffect transition="in" filter="fade">
                                      <p:cBhvr>
                                        <p:cTn id="265" dur="500"/>
                                        <p:tgtEl>
                                          <p:spTgt spid="27711"/>
                                        </p:tgtEl>
                                      </p:cBhvr>
                                    </p:animEffect>
                                  </p:childTnLst>
                                </p:cTn>
                              </p:par>
                              <p:par>
                                <p:cTn id="266" presetID="10" presetClass="entr" presetSubtype="0" fill="hold" nodeType="withEffect">
                                  <p:stCondLst>
                                    <p:cond delay="0"/>
                                  </p:stCondLst>
                                  <p:childTnLst>
                                    <p:set>
                                      <p:cBhvr>
                                        <p:cTn id="267" dur="1" fill="hold">
                                          <p:stCondLst>
                                            <p:cond delay="0"/>
                                          </p:stCondLst>
                                        </p:cTn>
                                        <p:tgtEl>
                                          <p:spTgt spid="27712"/>
                                        </p:tgtEl>
                                        <p:attrNameLst>
                                          <p:attrName>style.visibility</p:attrName>
                                        </p:attrNameLst>
                                      </p:cBhvr>
                                      <p:to>
                                        <p:strVal val="visible"/>
                                      </p:to>
                                    </p:set>
                                    <p:animEffect transition="in" filter="fade">
                                      <p:cBhvr>
                                        <p:cTn id="268" dur="500"/>
                                        <p:tgtEl>
                                          <p:spTgt spid="27712"/>
                                        </p:tgtEl>
                                      </p:cBhvr>
                                    </p:animEffect>
                                  </p:childTnLst>
                                </p:cTn>
                              </p:par>
                              <p:par>
                                <p:cTn id="269" presetID="10" presetClass="entr" presetSubtype="0" fill="hold" nodeType="withEffect">
                                  <p:stCondLst>
                                    <p:cond delay="0"/>
                                  </p:stCondLst>
                                  <p:childTnLst>
                                    <p:set>
                                      <p:cBhvr>
                                        <p:cTn id="270" dur="1" fill="hold">
                                          <p:stCondLst>
                                            <p:cond delay="0"/>
                                          </p:stCondLst>
                                        </p:cTn>
                                        <p:tgtEl>
                                          <p:spTgt spid="27713"/>
                                        </p:tgtEl>
                                        <p:attrNameLst>
                                          <p:attrName>style.visibility</p:attrName>
                                        </p:attrNameLst>
                                      </p:cBhvr>
                                      <p:to>
                                        <p:strVal val="visible"/>
                                      </p:to>
                                    </p:set>
                                    <p:animEffect transition="in" filter="fade">
                                      <p:cBhvr>
                                        <p:cTn id="271" dur="500"/>
                                        <p:tgtEl>
                                          <p:spTgt spid="27713"/>
                                        </p:tgtEl>
                                      </p:cBhvr>
                                    </p:animEffect>
                                  </p:childTnLst>
                                </p:cTn>
                              </p:par>
                              <p:par>
                                <p:cTn id="272" presetID="10" presetClass="entr" presetSubtype="0" fill="hold" nodeType="withEffect">
                                  <p:stCondLst>
                                    <p:cond delay="0"/>
                                  </p:stCondLst>
                                  <p:childTnLst>
                                    <p:set>
                                      <p:cBhvr>
                                        <p:cTn id="273" dur="1" fill="hold">
                                          <p:stCondLst>
                                            <p:cond delay="0"/>
                                          </p:stCondLst>
                                        </p:cTn>
                                        <p:tgtEl>
                                          <p:spTgt spid="27714"/>
                                        </p:tgtEl>
                                        <p:attrNameLst>
                                          <p:attrName>style.visibility</p:attrName>
                                        </p:attrNameLst>
                                      </p:cBhvr>
                                      <p:to>
                                        <p:strVal val="visible"/>
                                      </p:to>
                                    </p:set>
                                    <p:animEffect transition="in" filter="fade">
                                      <p:cBhvr>
                                        <p:cTn id="274" dur="500"/>
                                        <p:tgtEl>
                                          <p:spTgt spid="27714"/>
                                        </p:tgtEl>
                                      </p:cBhvr>
                                    </p:animEffect>
                                  </p:childTnLst>
                                </p:cTn>
                              </p:par>
                              <p:par>
                                <p:cTn id="275" presetID="10" presetClass="entr" presetSubtype="0" fill="hold" nodeType="withEffect">
                                  <p:stCondLst>
                                    <p:cond delay="0"/>
                                  </p:stCondLst>
                                  <p:childTnLst>
                                    <p:set>
                                      <p:cBhvr>
                                        <p:cTn id="276" dur="1" fill="hold">
                                          <p:stCondLst>
                                            <p:cond delay="0"/>
                                          </p:stCondLst>
                                        </p:cTn>
                                        <p:tgtEl>
                                          <p:spTgt spid="27715"/>
                                        </p:tgtEl>
                                        <p:attrNameLst>
                                          <p:attrName>style.visibility</p:attrName>
                                        </p:attrNameLst>
                                      </p:cBhvr>
                                      <p:to>
                                        <p:strVal val="visible"/>
                                      </p:to>
                                    </p:set>
                                    <p:animEffect transition="in" filter="fade">
                                      <p:cBhvr>
                                        <p:cTn id="277" dur="500"/>
                                        <p:tgtEl>
                                          <p:spTgt spid="27715"/>
                                        </p:tgtEl>
                                      </p:cBhvr>
                                    </p:animEffect>
                                  </p:childTnLst>
                                </p:cTn>
                              </p:par>
                            </p:childTnLst>
                          </p:cTn>
                        </p:par>
                        <p:par>
                          <p:cTn id="278" fill="hold">
                            <p:stCondLst>
                              <p:cond delay="3000"/>
                            </p:stCondLst>
                            <p:childTnLst>
                              <p:par>
                                <p:cTn id="279" presetID="22" presetClass="entr" presetSubtype="8" fill="hold" nodeType="afterEffect">
                                  <p:stCondLst>
                                    <p:cond delay="0"/>
                                  </p:stCondLst>
                                  <p:childTnLst>
                                    <p:set>
                                      <p:cBhvr>
                                        <p:cTn id="280" dur="1" fill="hold">
                                          <p:stCondLst>
                                            <p:cond delay="0"/>
                                          </p:stCondLst>
                                        </p:cTn>
                                        <p:tgtEl>
                                          <p:spTgt spid="8"/>
                                        </p:tgtEl>
                                        <p:attrNameLst>
                                          <p:attrName>style.visibility</p:attrName>
                                        </p:attrNameLst>
                                      </p:cBhvr>
                                      <p:to>
                                        <p:strVal val="visible"/>
                                      </p:to>
                                    </p:set>
                                    <p:animEffect transition="in" filter="wipe(left)">
                                      <p:cBhvr>
                                        <p:cTn id="281" dur="500"/>
                                        <p:tgtEl>
                                          <p:spTgt spid="8"/>
                                        </p:tgtEl>
                                      </p:cBhvr>
                                    </p:animEffect>
                                  </p:childTnLst>
                                </p:cTn>
                              </p:par>
                              <p:par>
                                <p:cTn id="282" presetID="22" presetClass="entr" presetSubtype="8" fill="hold" nodeType="withEffect">
                                  <p:stCondLst>
                                    <p:cond delay="0"/>
                                  </p:stCondLst>
                                  <p:childTnLst>
                                    <p:set>
                                      <p:cBhvr>
                                        <p:cTn id="283" dur="1" fill="hold">
                                          <p:stCondLst>
                                            <p:cond delay="0"/>
                                          </p:stCondLst>
                                        </p:cTn>
                                        <p:tgtEl>
                                          <p:spTgt spid="7"/>
                                        </p:tgtEl>
                                        <p:attrNameLst>
                                          <p:attrName>style.visibility</p:attrName>
                                        </p:attrNameLst>
                                      </p:cBhvr>
                                      <p:to>
                                        <p:strVal val="visible"/>
                                      </p:to>
                                    </p:set>
                                    <p:animEffect transition="in" filter="wipe(left)">
                                      <p:cBhvr>
                                        <p:cTn id="284" dur="500"/>
                                        <p:tgtEl>
                                          <p:spTgt spid="7"/>
                                        </p:tgtEl>
                                      </p:cBhvr>
                                    </p:animEffect>
                                  </p:childTnLst>
                                </p:cTn>
                              </p:par>
                              <p:par>
                                <p:cTn id="285" presetID="22" presetClass="entr" presetSubtype="8" fill="hold" nodeType="withEffect">
                                  <p:stCondLst>
                                    <p:cond delay="0"/>
                                  </p:stCondLst>
                                  <p:childTnLst>
                                    <p:set>
                                      <p:cBhvr>
                                        <p:cTn id="286" dur="1" fill="hold">
                                          <p:stCondLst>
                                            <p:cond delay="0"/>
                                          </p:stCondLst>
                                        </p:cTn>
                                        <p:tgtEl>
                                          <p:spTgt spid="9"/>
                                        </p:tgtEl>
                                        <p:attrNameLst>
                                          <p:attrName>style.visibility</p:attrName>
                                        </p:attrNameLst>
                                      </p:cBhvr>
                                      <p:to>
                                        <p:strVal val="visible"/>
                                      </p:to>
                                    </p:set>
                                    <p:animEffect transition="in" filter="wipe(left)">
                                      <p:cBhvr>
                                        <p:cTn id="287" dur="500"/>
                                        <p:tgtEl>
                                          <p:spTgt spid="9"/>
                                        </p:tgtEl>
                                      </p:cBhvr>
                                    </p:animEffect>
                                  </p:childTnLst>
                                </p:cTn>
                              </p:par>
                              <p:par>
                                <p:cTn id="288" presetID="22" presetClass="entr" presetSubtype="1" fill="hold" nodeType="withEffect">
                                  <p:stCondLst>
                                    <p:cond delay="0"/>
                                  </p:stCondLst>
                                  <p:childTnLst>
                                    <p:set>
                                      <p:cBhvr>
                                        <p:cTn id="289" dur="1" fill="hold">
                                          <p:stCondLst>
                                            <p:cond delay="0"/>
                                          </p:stCondLst>
                                        </p:cTn>
                                        <p:tgtEl>
                                          <p:spTgt spid="10"/>
                                        </p:tgtEl>
                                        <p:attrNameLst>
                                          <p:attrName>style.visibility</p:attrName>
                                        </p:attrNameLst>
                                      </p:cBhvr>
                                      <p:to>
                                        <p:strVal val="visible"/>
                                      </p:to>
                                    </p:set>
                                    <p:animEffect transition="in" filter="wipe(up)">
                                      <p:cBhvr>
                                        <p:cTn id="290" dur="500"/>
                                        <p:tgtEl>
                                          <p:spTgt spid="10"/>
                                        </p:tgtEl>
                                      </p:cBhvr>
                                    </p:animEffect>
                                  </p:childTnLst>
                                </p:cTn>
                              </p:par>
                              <p:par>
                                <p:cTn id="291" presetID="22" presetClass="entr" presetSubtype="4" fill="hold" nodeType="withEffect">
                                  <p:stCondLst>
                                    <p:cond delay="0"/>
                                  </p:stCondLst>
                                  <p:childTnLst>
                                    <p:set>
                                      <p:cBhvr>
                                        <p:cTn id="292" dur="1" fill="hold">
                                          <p:stCondLst>
                                            <p:cond delay="0"/>
                                          </p:stCondLst>
                                        </p:cTn>
                                        <p:tgtEl>
                                          <p:spTgt spid="11"/>
                                        </p:tgtEl>
                                        <p:attrNameLst>
                                          <p:attrName>style.visibility</p:attrName>
                                        </p:attrNameLst>
                                      </p:cBhvr>
                                      <p:to>
                                        <p:strVal val="visible"/>
                                      </p:to>
                                    </p:set>
                                    <p:animEffect transition="in" filter="wipe(down)">
                                      <p:cBhvr>
                                        <p:cTn id="293" dur="500"/>
                                        <p:tgtEl>
                                          <p:spTgt spid="11"/>
                                        </p:tgtEl>
                                      </p:cBhvr>
                                    </p:animEffect>
                                  </p:childTnLst>
                                </p:cTn>
                              </p:par>
                              <p:par>
                                <p:cTn id="294" presetID="22" presetClass="entr" presetSubtype="4" fill="hold" nodeType="withEffect">
                                  <p:stCondLst>
                                    <p:cond delay="0"/>
                                  </p:stCondLst>
                                  <p:childTnLst>
                                    <p:set>
                                      <p:cBhvr>
                                        <p:cTn id="295" dur="1" fill="hold">
                                          <p:stCondLst>
                                            <p:cond delay="0"/>
                                          </p:stCondLst>
                                        </p:cTn>
                                        <p:tgtEl>
                                          <p:spTgt spid="12"/>
                                        </p:tgtEl>
                                        <p:attrNameLst>
                                          <p:attrName>style.visibility</p:attrName>
                                        </p:attrNameLst>
                                      </p:cBhvr>
                                      <p:to>
                                        <p:strVal val="visible"/>
                                      </p:to>
                                    </p:set>
                                    <p:animEffect transition="in" filter="wipe(down)">
                                      <p:cBhvr>
                                        <p:cTn id="29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p:bldP spid="27652" grpId="0" animBg="1"/>
      <p:bldP spid="27652" grpId="1" animBg="1"/>
      <p:bldP spid="27653" grpId="0" animBg="1"/>
      <p:bldP spid="27654" grpId="0" animBg="1"/>
      <p:bldP spid="27655" grpId="0" animBg="1"/>
      <p:bldP spid="27656" grpId="0" animBg="1"/>
      <p:bldP spid="27657" grpId="0" animBg="1"/>
      <p:bldP spid="27663" grpId="0" bldLvl="0" animBg="1"/>
      <p:bldP spid="27671" grpId="0" animBg="1"/>
      <p:bldP spid="27672" grpId="0"/>
      <p:bldP spid="27673" grpId="0"/>
      <p:bldP spid="27676" grpId="0"/>
      <p:bldP spid="27684" grpId="0"/>
      <p:bldP spid="27703" grpId="0" animBg="1"/>
      <p:bldP spid="27704" grpId="0" animBg="1"/>
      <p:bldP spid="27705" grpId="0" animBg="1"/>
      <p:bldP spid="27706" grpId="0" animBg="1"/>
      <p:bldP spid="27707" grpId="0" animBg="1"/>
      <p:bldP spid="27708" grpId="0" animBg="1"/>
      <p:bldP spid="94" grpId="0"/>
      <p:bldP spid="95" grpId="0"/>
      <p:bldP spid="95" grpId="1"/>
      <p:bldP spid="97" grpId="0"/>
      <p:bldP spid="9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652435" y="1916833"/>
            <a:ext cx="5299588" cy="3785652"/>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Each solution is treated as a bird, called a particle, and all particles have a fitness value, each with a velocity that determines the direction and distance of their flight. The particles update their position by tracking the individual </a:t>
            </a:r>
            <a:r>
              <a:rPr lang="en-US" altLang="zh-CN" sz="2000" dirty="0">
                <a:latin typeface="Times New Roman" panose="02020603050405020304" pitchFamily="18" charset="0"/>
                <a:cs typeface="Times New Roman" panose="02020603050405020304" pitchFamily="18" charset="0"/>
              </a:rPr>
              <a:t>best position(</a:t>
            </a:r>
            <a:r>
              <a:rPr lang="en-US" altLang="zh-CN" sz="2000" dirty="0" err="1">
                <a:latin typeface="Times New Roman" panose="02020603050405020304" pitchFamily="18" charset="0"/>
                <a:cs typeface="Times New Roman" panose="02020603050405020304" pitchFamily="18" charset="0"/>
              </a:rPr>
              <a:t>pbest</a:t>
            </a:r>
            <a:r>
              <a:rPr lang="en-US" altLang="zh-C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and </a:t>
            </a:r>
            <a:r>
              <a:rPr lang="en-US" altLang="zh-CN" sz="2000" dirty="0">
                <a:latin typeface="Times New Roman" panose="02020603050405020304" pitchFamily="18" charset="0"/>
                <a:cs typeface="Times New Roman" panose="02020603050405020304" pitchFamily="18" charset="0"/>
              </a:rPr>
              <a:t>global best position(</a:t>
            </a:r>
            <a:r>
              <a:rPr lang="en-US" altLang="zh-CN" sz="2000" dirty="0" err="1">
                <a:latin typeface="Times New Roman" panose="02020603050405020304" pitchFamily="18" charset="0"/>
                <a:cs typeface="Times New Roman" panose="02020603050405020304" pitchFamily="18" charset="0"/>
              </a:rPr>
              <a:t>gbest</a:t>
            </a:r>
            <a:r>
              <a:rPr lang="en-US" altLang="zh-C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And then</a:t>
            </a:r>
            <a:r>
              <a:rPr lang="en-US" altLang="zh-CN" sz="2000" dirty="0">
                <a:latin typeface="Times New Roman" panose="02020603050405020304" pitchFamily="18" charset="0"/>
                <a:cs typeface="Times New Roman" panose="02020603050405020304" pitchFamily="18" charset="0"/>
              </a:rPr>
              <a:t> they follow the current optimal particles to search in the solution space. </a:t>
            </a:r>
            <a:endParaRPr lang="en-US" sz="2000" dirty="0">
              <a:latin typeface="Times New Roman" panose="02020603050405020304" pitchFamily="18" charset="0"/>
              <a:cs typeface="Times New Roman" panose="02020603050405020304" pitchFamily="18" charset="0"/>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984762" y="116633"/>
            <a:ext cx="381617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Particle Swarm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Picture 77">
            <a:extLst>
              <a:ext uri="{FF2B5EF4-FFF2-40B4-BE49-F238E27FC236}">
                <a16:creationId xmlns="" xmlns:a16="http://schemas.microsoft.com/office/drawing/2014/main" id="{02B927BC-91BB-4E85-A250-A6F66A57E42F}"/>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239978" y="2060848"/>
            <a:ext cx="5686459" cy="3888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弧形 11">
            <a:extLst>
              <a:ext uri="{FF2B5EF4-FFF2-40B4-BE49-F238E27FC236}">
                <a16:creationId xmlns="" xmlns:a16="http://schemas.microsoft.com/office/drawing/2014/main" id="{B8BC9B90-6DBD-487E-9BB1-A2377466A14C}"/>
              </a:ext>
            </a:extLst>
          </p:cNvPr>
          <p:cNvSpPr/>
          <p:nvPr/>
        </p:nvSpPr>
        <p:spPr>
          <a:xfrm>
            <a:off x="4548974" y="1016733"/>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448096" y="1124744"/>
            <a:ext cx="2159678"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Tree>
    <p:extLst>
      <p:ext uri="{BB962C8B-B14F-4D97-AF65-F5344CB8AC3E}">
        <p14:creationId xmlns="" xmlns:p14="http://schemas.microsoft.com/office/powerpoint/2010/main" val="1627063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1" nodeType="clickEffect">
                                  <p:stCondLst>
                                    <p:cond delay="0"/>
                                  </p:stCondLst>
                                  <p:childTnLst>
                                    <p:set>
                                      <p:cBhvr>
                                        <p:cTn id="12" dur="1" fill="hold">
                                          <p:stCondLst>
                                            <p:cond delay="0"/>
                                          </p:stCondLst>
                                        </p:cTn>
                                        <p:tgtEl>
                                          <p:spTgt spid="1048700"/>
                                        </p:tgtEl>
                                        <p:attrNameLst>
                                          <p:attrName>style.visibility</p:attrName>
                                        </p:attrNameLst>
                                      </p:cBhvr>
                                      <p:to>
                                        <p:strVal val="visible"/>
                                      </p:to>
                                    </p:set>
                                    <p:animEffect transition="in" filter="diamond(in)">
                                      <p:cBhvr>
                                        <p:cTn id="13" dur="1400"/>
                                        <p:tgtEl>
                                          <p:spTgt spid="1048700"/>
                                        </p:tgtEl>
                                      </p:cBhvr>
                                    </p:animEffect>
                                  </p:childTnLst>
                                </p:cTn>
                              </p:par>
                              <p:par>
                                <p:cTn id="14" presetID="10" presetClass="entr" presetSubtype="0" fill="hold" nodeType="withEffect">
                                  <p:stCondLst>
                                    <p:cond delay="8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6" grpId="0"/>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Rectangle 4">
            <a:extLst>
              <a:ext uri="{FF2B5EF4-FFF2-40B4-BE49-F238E27FC236}">
                <a16:creationId xmlns="" xmlns:a16="http://schemas.microsoft.com/office/drawing/2014/main" id="{094FDF88-CE74-4055-85EE-40F144E404E4}"/>
              </a:ext>
            </a:extLst>
          </p:cNvPr>
          <p:cNvSpPr txBox="1">
            <a:spLocks noChangeArrowheads="1"/>
          </p:cNvSpPr>
          <p:nvPr/>
        </p:nvSpPr>
        <p:spPr bwMode="auto">
          <a:xfrm>
            <a:off x="4008311" y="980728"/>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a:p>
            <a:endParaRPr lang="en-US" altLang="zh-CN" sz="2400" b="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 xmlns:a16="http://schemas.microsoft.com/office/drawing/2014/main" id="{34C64BE0-EDE4-4C18-AF64-36024B4AA4B9}"/>
              </a:ext>
            </a:extLst>
          </p:cNvPr>
          <p:cNvSpPr txBox="1"/>
          <p:nvPr/>
        </p:nvSpPr>
        <p:spPr>
          <a:xfrm>
            <a:off x="4469745" y="1316477"/>
            <a:ext cx="6984668" cy="5436360"/>
          </a:xfrm>
          <a:prstGeom prst="rect">
            <a:avLst/>
          </a:prstGeom>
          <a:noFill/>
        </p:spPr>
        <p:txBody>
          <a:bodyPr wrap="square">
            <a:spAutoFit/>
          </a:bodyPr>
          <a:lstStyle/>
          <a:p>
            <a:pPr marL="1233805" lvl="2" indent="-342900">
              <a:lnSpc>
                <a:spcPts val="3000"/>
              </a:lnSpc>
              <a:buClr>
                <a:schemeClr val="tx1"/>
              </a:buClr>
              <a:buFont typeface="+mj-lt"/>
              <a:buAutoNum type="arabicPeriod"/>
            </a:pPr>
            <a:r>
              <a:rPr lang="en-US" altLang="zh-CN" dirty="0">
                <a:solidFill>
                  <a:schemeClr val="tx1"/>
                </a:solidFill>
                <a:latin typeface="Times New Roman" panose="02020603050405020304" pitchFamily="18" charset="0"/>
                <a:cs typeface="Times New Roman" panose="02020603050405020304" pitchFamily="18" charset="0"/>
              </a:rPr>
              <a:t>Initialize particles with random position and velocity vectors.</a:t>
            </a:r>
          </a:p>
          <a:p>
            <a:pPr marL="1233805" lvl="2" indent="-342900">
              <a:lnSpc>
                <a:spcPts val="3000"/>
              </a:lnSpc>
              <a:buClr>
                <a:schemeClr val="tx1"/>
              </a:buClr>
              <a:buFont typeface="+mj-lt"/>
              <a:buAutoNum type="arabicPeriod" startAt="2"/>
            </a:pPr>
            <a:r>
              <a:rPr lang="en-US" altLang="zh-CN" dirty="0">
                <a:latin typeface="Times New Roman" panose="02020603050405020304" pitchFamily="18" charset="0"/>
                <a:ea typeface="DFKai-SB" pitchFamily="1" charset="-120"/>
                <a:cs typeface="Times New Roman" panose="02020603050405020304" pitchFamily="18" charset="0"/>
              </a:rPr>
              <a:t>E</a:t>
            </a:r>
            <a:r>
              <a:rPr lang="en-US" altLang="zh-CN" dirty="0">
                <a:solidFill>
                  <a:schemeClr val="tx1"/>
                </a:solidFill>
                <a:latin typeface="Times New Roman" panose="02020603050405020304" pitchFamily="18" charset="0"/>
                <a:cs typeface="Times New Roman" panose="02020603050405020304" pitchFamily="18" charset="0"/>
              </a:rPr>
              <a:t>valuate each particle’s fitness based on fitness function.</a:t>
            </a:r>
          </a:p>
          <a:p>
            <a:pPr marL="1233805" lvl="2" indent="-342900">
              <a:lnSpc>
                <a:spcPts val="3000"/>
              </a:lnSpc>
              <a:buClr>
                <a:schemeClr val="tx1"/>
              </a:buClr>
              <a:buFont typeface="+mj-lt"/>
              <a:buAutoNum type="arabicPeriod" startAt="3"/>
            </a:pPr>
            <a:r>
              <a:rPr lang="en-US" altLang="zh-CN" dirty="0">
                <a:solidFill>
                  <a:schemeClr val="tx1"/>
                </a:solidFill>
                <a:latin typeface="Times New Roman" panose="02020603050405020304" pitchFamily="18" charset="0"/>
                <a:cs typeface="Times New Roman" panose="02020603050405020304" pitchFamily="18" charset="0"/>
              </a:rPr>
              <a:t>Compare the current fitness to the one corresponding to its previous best position(</a:t>
            </a:r>
            <a:r>
              <a:rPr lang="en-US" altLang="zh-CN" dirty="0" err="1">
                <a:solidFill>
                  <a:schemeClr val="tx1"/>
                </a:solidFill>
                <a:latin typeface="Times New Roman" panose="02020603050405020304" pitchFamily="18" charset="0"/>
                <a:cs typeface="Times New Roman" panose="02020603050405020304" pitchFamily="18" charset="0"/>
              </a:rPr>
              <a:t>pbest</a:t>
            </a:r>
            <a:r>
              <a:rPr lang="en-US" altLang="zh-CN" dirty="0">
                <a:solidFill>
                  <a:schemeClr val="tx1"/>
                </a:solidFill>
                <a:latin typeface="Times New Roman" panose="02020603050405020304" pitchFamily="18" charset="0"/>
                <a:cs typeface="Times New Roman" panose="02020603050405020304" pitchFamily="18" charset="0"/>
              </a:rPr>
              <a:t>) for each particle.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If  fitness(xi) better than fitness(</a:t>
            </a:r>
            <a:r>
              <a:rPr lang="en-US" altLang="zh-CN" dirty="0" err="1">
                <a:solidFill>
                  <a:schemeClr val="tx1"/>
                </a:solidFill>
                <a:latin typeface="Times New Roman" panose="02020603050405020304" pitchFamily="18" charset="0"/>
                <a:cs typeface="Times New Roman" panose="02020603050405020304" pitchFamily="18" charset="0"/>
              </a:rPr>
              <a:t>pbest</a:t>
            </a:r>
            <a:r>
              <a:rPr lang="en-US" altLang="zh-CN" dirty="0">
                <a:solidFill>
                  <a:schemeClr val="tx1"/>
                </a:solidFill>
                <a:latin typeface="Times New Roman" panose="02020603050405020304" pitchFamily="18" charset="0"/>
                <a:cs typeface="Times New Roman" panose="02020603050405020304" pitchFamily="18" charset="0"/>
              </a:rPr>
              <a:t>) then </a:t>
            </a:r>
            <a:r>
              <a:rPr lang="en-US" altLang="zh-CN" dirty="0" err="1">
                <a:solidFill>
                  <a:schemeClr val="tx1"/>
                </a:solidFill>
                <a:latin typeface="Times New Roman" panose="02020603050405020304" pitchFamily="18" charset="0"/>
                <a:cs typeface="Times New Roman" panose="02020603050405020304" pitchFamily="18" charset="0"/>
              </a:rPr>
              <a:t>pbest</a:t>
            </a:r>
            <a:r>
              <a:rPr lang="en-US" altLang="zh-CN" dirty="0">
                <a:solidFill>
                  <a:schemeClr val="tx1"/>
                </a:solidFill>
                <a:latin typeface="Times New Roman" panose="02020603050405020304" pitchFamily="18" charset="0"/>
                <a:cs typeface="Times New Roman" panose="02020603050405020304" pitchFamily="18" charset="0"/>
              </a:rPr>
              <a:t>= xi.</a:t>
            </a:r>
          </a:p>
          <a:p>
            <a:pPr marL="1233805" lvl="2" indent="-342900">
              <a:lnSpc>
                <a:spcPts val="3000"/>
              </a:lnSpc>
              <a:buClr>
                <a:schemeClr val="tx1"/>
              </a:buClr>
              <a:buFont typeface="+mj-lt"/>
              <a:buAutoNum type="arabicPeriod" startAt="3"/>
            </a:pPr>
            <a:r>
              <a:rPr lang="en-US" altLang="zh-CN" dirty="0">
                <a:solidFill>
                  <a:schemeClr val="tx1"/>
                </a:solidFill>
                <a:latin typeface="Times New Roman" panose="02020603050405020304" pitchFamily="18" charset="0"/>
                <a:cs typeface="Times New Roman" panose="02020603050405020304" pitchFamily="18" charset="0"/>
              </a:rPr>
              <a:t>Compare the current fitness to the one corresponding to its global best position(</a:t>
            </a:r>
            <a:r>
              <a:rPr lang="en-US" altLang="zh-CN" dirty="0" err="1">
                <a:latin typeface="Times New Roman" panose="02020603050405020304" pitchFamily="18" charset="0"/>
                <a:cs typeface="Times New Roman" panose="02020603050405020304" pitchFamily="18" charset="0"/>
              </a:rPr>
              <a:t>g</a:t>
            </a:r>
            <a:r>
              <a:rPr lang="en-US" altLang="zh-CN" dirty="0" err="1">
                <a:solidFill>
                  <a:schemeClr val="tx1"/>
                </a:solidFill>
                <a:latin typeface="Times New Roman" panose="02020603050405020304" pitchFamily="18" charset="0"/>
                <a:cs typeface="Times New Roman" panose="02020603050405020304" pitchFamily="18" charset="0"/>
              </a:rPr>
              <a:t>best</a:t>
            </a:r>
            <a:r>
              <a:rPr lang="en-US" altLang="zh-CN" dirty="0">
                <a:solidFill>
                  <a:schemeClr val="tx1"/>
                </a:solidFill>
                <a:latin typeface="Times New Roman" panose="02020603050405020304" pitchFamily="18" charset="0"/>
                <a:cs typeface="Times New Roman" panose="02020603050405020304" pitchFamily="18" charset="0"/>
              </a:rPr>
              <a:t>) for each particle.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If  fitness(xi) better than fitness(</a:t>
            </a:r>
            <a:r>
              <a:rPr lang="en-US" altLang="zh-CN" dirty="0" err="1">
                <a:solidFill>
                  <a:schemeClr val="tx1"/>
                </a:solidFill>
                <a:latin typeface="Times New Roman" panose="02020603050405020304" pitchFamily="18" charset="0"/>
                <a:cs typeface="Times New Roman" panose="02020603050405020304" pitchFamily="18" charset="0"/>
              </a:rPr>
              <a:t>gbest</a:t>
            </a:r>
            <a:r>
              <a:rPr lang="en-US" altLang="zh-CN" dirty="0">
                <a:solidFill>
                  <a:schemeClr val="tx1"/>
                </a:solidFill>
                <a:latin typeface="Times New Roman" panose="02020603050405020304" pitchFamily="18" charset="0"/>
                <a:cs typeface="Times New Roman" panose="02020603050405020304" pitchFamily="18" charset="0"/>
              </a:rPr>
              <a:t>) then </a:t>
            </a:r>
            <a:r>
              <a:rPr lang="en-US" altLang="zh-CN" dirty="0" err="1">
                <a:solidFill>
                  <a:schemeClr val="tx1"/>
                </a:solidFill>
                <a:latin typeface="Times New Roman" panose="02020603050405020304" pitchFamily="18" charset="0"/>
                <a:cs typeface="Times New Roman" panose="02020603050405020304" pitchFamily="18" charset="0"/>
              </a:rPr>
              <a:t>gbest</a:t>
            </a:r>
            <a:r>
              <a:rPr lang="en-US" altLang="zh-CN" dirty="0">
                <a:solidFill>
                  <a:schemeClr val="tx1"/>
                </a:solidFill>
                <a:latin typeface="Times New Roman" panose="02020603050405020304" pitchFamily="18" charset="0"/>
                <a:cs typeface="Times New Roman" panose="02020603050405020304" pitchFamily="18" charset="0"/>
              </a:rPr>
              <a:t>= xi.</a:t>
            </a:r>
          </a:p>
          <a:p>
            <a:pPr marL="1233805" lvl="2" indent="-342900">
              <a:lnSpc>
                <a:spcPts val="3000"/>
              </a:lnSpc>
              <a:buClr>
                <a:schemeClr val="tx1"/>
              </a:buClr>
              <a:buFont typeface="+mj-lt"/>
              <a:buAutoNum type="arabicPeriod" startAt="3"/>
            </a:pPr>
            <a:r>
              <a:rPr lang="en-US" altLang="zh-CN" dirty="0">
                <a:solidFill>
                  <a:schemeClr val="tx1"/>
                </a:solidFill>
                <a:latin typeface="Times New Roman" panose="02020603050405020304" pitchFamily="18" charset="0"/>
                <a:ea typeface="DFKai-SB" pitchFamily="1" charset="-120"/>
                <a:cs typeface="Times New Roman" panose="02020603050405020304" pitchFamily="18" charset="0"/>
              </a:rPr>
              <a:t>U</a:t>
            </a:r>
            <a:r>
              <a:rPr lang="en-US" altLang="zh-CN" dirty="0">
                <a:solidFill>
                  <a:schemeClr val="tx1"/>
                </a:solidFill>
                <a:latin typeface="Times New Roman" panose="02020603050405020304" pitchFamily="18" charset="0"/>
                <a:cs typeface="Times New Roman" panose="02020603050405020304" pitchFamily="18" charset="0"/>
              </a:rPr>
              <a:t>pdate the velocity and position of each particle according to the formula. </a:t>
            </a:r>
            <a:endParaRPr lang="zh-TW" altLang="en-US" dirty="0">
              <a:solidFill>
                <a:schemeClr val="tx1"/>
              </a:solidFill>
              <a:latin typeface="Times New Roman" panose="02020603050405020304" pitchFamily="18" charset="0"/>
              <a:cs typeface="Times New Roman" panose="02020603050405020304" pitchFamily="18" charset="0"/>
            </a:endParaRPr>
          </a:p>
          <a:p>
            <a:pPr marL="1233805" lvl="2" indent="-342900">
              <a:lnSpc>
                <a:spcPts val="3000"/>
              </a:lnSpc>
              <a:buClr>
                <a:schemeClr val="tx1"/>
              </a:buClr>
              <a:buFont typeface="+mj-lt"/>
              <a:buAutoNum type="arabicPeriod" startAt="6"/>
            </a:pPr>
            <a:r>
              <a:rPr lang="en-US" altLang="zh-CN" dirty="0">
                <a:latin typeface="Times New Roman" panose="02020603050405020304" pitchFamily="18" charset="0"/>
                <a:cs typeface="Times New Roman" panose="02020603050405020304" pitchFamily="18" charset="0"/>
              </a:rPr>
              <a:t>I</a:t>
            </a:r>
            <a:r>
              <a:rPr lang="en-US" altLang="zh-CN" dirty="0">
                <a:solidFill>
                  <a:schemeClr val="tx1"/>
                </a:solidFill>
                <a:latin typeface="Times New Roman" panose="02020603050405020304" pitchFamily="18" charset="0"/>
                <a:cs typeface="Times New Roman" panose="02020603050405020304" pitchFamily="18" charset="0"/>
              </a:rPr>
              <a:t>f the termination condition is met, usually when the algorithm reaches the maximum number of iterations or the increment of the optimal fitness value is less than a given threshold, then stop. </a:t>
            </a:r>
            <a:r>
              <a:rPr lang="en-US" altLang="zh-CN" dirty="0">
                <a:latin typeface="Times New Roman" panose="02020603050405020304" pitchFamily="18" charset="0"/>
                <a:cs typeface="Times New Roman" panose="02020603050405020304" pitchFamily="18" charset="0"/>
              </a:rPr>
              <a:t>Otherwise</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 back</a:t>
            </a:r>
            <a:r>
              <a:rPr lang="en-US" altLang="zh-CN" dirty="0">
                <a:solidFill>
                  <a:schemeClr val="tx1"/>
                </a:solidFill>
                <a:latin typeface="Times New Roman" panose="02020603050405020304" pitchFamily="18" charset="0"/>
                <a:cs typeface="Times New Roman" panose="02020603050405020304" pitchFamily="18" charset="0"/>
              </a:rPr>
              <a:t> to step 2.</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nvGrpSpPr>
          <p:cNvPr id="3" name="组合 20">
            <a:extLst>
              <a:ext uri="{FF2B5EF4-FFF2-40B4-BE49-F238E27FC236}">
                <a16:creationId xmlns="" xmlns:a16="http://schemas.microsoft.com/office/drawing/2014/main" id="{8F0AF648-7ED2-4162-97FB-02E56C052DF4}"/>
              </a:ext>
            </a:extLst>
          </p:cNvPr>
          <p:cNvGrpSpPr/>
          <p:nvPr/>
        </p:nvGrpSpPr>
        <p:grpSpPr>
          <a:xfrm>
            <a:off x="252714" y="1630595"/>
            <a:ext cx="4807286" cy="4752975"/>
            <a:chOff x="90995" y="1813744"/>
            <a:chExt cx="4808538" cy="4752975"/>
          </a:xfrm>
        </p:grpSpPr>
        <p:grpSp>
          <p:nvGrpSpPr>
            <p:cNvPr id="4" name="组合 80">
              <a:extLst>
                <a:ext uri="{FF2B5EF4-FFF2-40B4-BE49-F238E27FC236}">
                  <a16:creationId xmlns="" xmlns:a16="http://schemas.microsoft.com/office/drawing/2014/main" id="{B569EB80-CD76-4684-8529-3846C0A4966E}"/>
                </a:ext>
              </a:extLst>
            </p:cNvPr>
            <p:cNvGrpSpPr/>
            <p:nvPr/>
          </p:nvGrpSpPr>
          <p:grpSpPr>
            <a:xfrm>
              <a:off x="90995" y="1813744"/>
              <a:ext cx="4808538" cy="4752975"/>
              <a:chOff x="85" y="0"/>
              <a:chExt cx="3029" cy="2994"/>
            </a:xfrm>
          </p:grpSpPr>
          <p:sp>
            <p:nvSpPr>
              <p:cNvPr id="86" name="矩形 85">
                <a:extLst>
                  <a:ext uri="{FF2B5EF4-FFF2-40B4-BE49-F238E27FC236}">
                    <a16:creationId xmlns="" xmlns:a16="http://schemas.microsoft.com/office/drawing/2014/main" id="{27B4A850-8D83-474B-ACB9-43A334BD98BA}"/>
                  </a:ext>
                </a:extLst>
              </p:cNvPr>
              <p:cNvSpPr/>
              <p:nvPr/>
            </p:nvSpPr>
            <p:spPr>
              <a:xfrm>
                <a:off x="1269" y="0"/>
                <a:ext cx="1178" cy="24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start</a:t>
                </a:r>
                <a:endParaRPr lang="zh-CN" altLang="en-US" dirty="0">
                  <a:latin typeface="Times New Roman" panose="02020603050405020304" pitchFamily="2" charset="0"/>
                </a:endParaRPr>
              </a:p>
            </p:txBody>
          </p:sp>
          <p:sp>
            <p:nvSpPr>
              <p:cNvPr id="88" name="矩形 87">
                <a:extLst>
                  <a:ext uri="{FF2B5EF4-FFF2-40B4-BE49-F238E27FC236}">
                    <a16:creationId xmlns="" xmlns:a16="http://schemas.microsoft.com/office/drawing/2014/main" id="{90F863AC-5132-4B21-B363-BD0D701ACD70}"/>
                  </a:ext>
                </a:extLst>
              </p:cNvPr>
              <p:cNvSpPr/>
              <p:nvPr/>
            </p:nvSpPr>
            <p:spPr>
              <a:xfrm>
                <a:off x="1167" y="384"/>
                <a:ext cx="1405" cy="24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Initialization</a:t>
                </a:r>
                <a:endParaRPr lang="zh-CN" altLang="en-US" dirty="0">
                  <a:latin typeface="Times New Roman" panose="02020603050405020304" pitchFamily="2" charset="0"/>
                </a:endParaRPr>
              </a:p>
            </p:txBody>
          </p:sp>
          <p:sp>
            <p:nvSpPr>
              <p:cNvPr id="90" name="矩形 89">
                <a:extLst>
                  <a:ext uri="{FF2B5EF4-FFF2-40B4-BE49-F238E27FC236}">
                    <a16:creationId xmlns="" xmlns:a16="http://schemas.microsoft.com/office/drawing/2014/main" id="{77F61D4B-C5F4-4A86-8DB7-1DE48CAE7B4B}"/>
                  </a:ext>
                </a:extLst>
              </p:cNvPr>
              <p:cNvSpPr/>
              <p:nvPr/>
            </p:nvSpPr>
            <p:spPr>
              <a:xfrm>
                <a:off x="911" y="768"/>
                <a:ext cx="2203" cy="24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i="1" dirty="0">
                    <a:latin typeface="Times New Roman" panose="02020603050405020304" pitchFamily="18" charset="0"/>
                    <a:ea typeface="DFKai-SB" pitchFamily="1" charset="-120"/>
                    <a:cs typeface="Times New Roman" panose="02020603050405020304" pitchFamily="18" charset="0"/>
                  </a:rPr>
                  <a:t>E</a:t>
                </a:r>
                <a:r>
                  <a:rPr lang="en-US" altLang="zh-CN" dirty="0">
                    <a:solidFill>
                      <a:schemeClr val="tx1"/>
                    </a:solidFill>
                    <a:latin typeface="Times New Roman" panose="02020603050405020304" pitchFamily="18" charset="0"/>
                    <a:cs typeface="Times New Roman" panose="02020603050405020304" pitchFamily="18" charset="0"/>
                  </a:rPr>
                  <a:t>valuate each particle’s fitness</a:t>
                </a:r>
                <a:endParaRPr lang="zh-CN" altLang="en-US" dirty="0">
                  <a:latin typeface="Times New Roman" panose="02020603050405020304" pitchFamily="2" charset="0"/>
                </a:endParaRPr>
              </a:p>
            </p:txBody>
          </p:sp>
          <p:sp>
            <p:nvSpPr>
              <p:cNvPr id="95" name="矩形 94">
                <a:extLst>
                  <a:ext uri="{FF2B5EF4-FFF2-40B4-BE49-F238E27FC236}">
                    <a16:creationId xmlns="" xmlns:a16="http://schemas.microsoft.com/office/drawing/2014/main" id="{1BC73744-7596-4EC6-A40D-0E3C95BE586C}"/>
                  </a:ext>
                </a:extLst>
              </p:cNvPr>
              <p:cNvSpPr/>
              <p:nvPr/>
            </p:nvSpPr>
            <p:spPr>
              <a:xfrm>
                <a:off x="1034" y="1179"/>
                <a:ext cx="1592" cy="220"/>
              </a:xfrm>
              <a:prstGeom prst="rect">
                <a:avLst/>
              </a:prstGeom>
              <a:noFill/>
              <a:ln w="9525" cap="flat" cmpd="sng">
                <a:solidFill>
                  <a:schemeClr val="tx2"/>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Calculate </a:t>
                </a:r>
                <a:r>
                  <a:rPr lang="en-US" altLang="zh-CN" dirty="0" err="1">
                    <a:latin typeface="Times New Roman" panose="02020603050405020304" pitchFamily="2" charset="0"/>
                  </a:rPr>
                  <a:t>pbest</a:t>
                </a:r>
                <a:r>
                  <a:rPr lang="en-US" altLang="zh-CN" dirty="0">
                    <a:latin typeface="Times New Roman" panose="02020603050405020304" pitchFamily="2" charset="0"/>
                  </a:rPr>
                  <a:t> and </a:t>
                </a:r>
                <a:r>
                  <a:rPr lang="en-US" altLang="zh-CN" dirty="0" err="1">
                    <a:latin typeface="Times New Roman" panose="02020603050405020304" pitchFamily="2" charset="0"/>
                  </a:rPr>
                  <a:t>gbest</a:t>
                </a:r>
                <a:r>
                  <a:rPr lang="en-US" altLang="zh-CN" dirty="0">
                    <a:latin typeface="Times New Roman" panose="02020603050405020304" pitchFamily="2" charset="0"/>
                  </a:rPr>
                  <a:t> </a:t>
                </a:r>
                <a:endParaRPr lang="zh-CN" altLang="en-US" dirty="0">
                  <a:latin typeface="Times New Roman" panose="02020603050405020304" pitchFamily="2" charset="0"/>
                </a:endParaRPr>
              </a:p>
            </p:txBody>
          </p:sp>
          <p:sp>
            <p:nvSpPr>
              <p:cNvPr id="96" name="矩形 95">
                <a:extLst>
                  <a:ext uri="{FF2B5EF4-FFF2-40B4-BE49-F238E27FC236}">
                    <a16:creationId xmlns="" xmlns:a16="http://schemas.microsoft.com/office/drawing/2014/main" id="{CD65A0D6-F3BA-414D-8605-E887CF795FC9}"/>
                  </a:ext>
                </a:extLst>
              </p:cNvPr>
              <p:cNvSpPr/>
              <p:nvPr/>
            </p:nvSpPr>
            <p:spPr>
              <a:xfrm>
                <a:off x="1270" y="2754"/>
                <a:ext cx="1178" cy="240"/>
              </a:xfrm>
              <a:prstGeom prst="rect">
                <a:avLst/>
              </a:prstGeom>
              <a:noFill/>
              <a:ln w="9525" cap="flat" cmpd="sng">
                <a:solidFill>
                  <a:schemeClr val="tx1"/>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stop</a:t>
                </a:r>
                <a:endParaRPr lang="zh-CN" altLang="en-US" dirty="0">
                  <a:latin typeface="Times New Roman" panose="02020603050405020304" pitchFamily="2" charset="0"/>
                </a:endParaRPr>
              </a:p>
            </p:txBody>
          </p:sp>
          <p:sp>
            <p:nvSpPr>
              <p:cNvPr id="97" name="直接连接符 96">
                <a:extLst>
                  <a:ext uri="{FF2B5EF4-FFF2-40B4-BE49-F238E27FC236}">
                    <a16:creationId xmlns="" xmlns:a16="http://schemas.microsoft.com/office/drawing/2014/main" id="{787D8DAC-E354-4FC1-BD2C-85924158F166}"/>
                  </a:ext>
                </a:extLst>
              </p:cNvPr>
              <p:cNvSpPr/>
              <p:nvPr/>
            </p:nvSpPr>
            <p:spPr>
              <a:xfrm>
                <a:off x="1831" y="240"/>
                <a:ext cx="1" cy="144"/>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98" name="直接连接符 97">
                <a:extLst>
                  <a:ext uri="{FF2B5EF4-FFF2-40B4-BE49-F238E27FC236}">
                    <a16:creationId xmlns="" xmlns:a16="http://schemas.microsoft.com/office/drawing/2014/main" id="{229D14FD-5C05-419D-9572-F5A30F90C126}"/>
                  </a:ext>
                </a:extLst>
              </p:cNvPr>
              <p:cNvSpPr/>
              <p:nvPr/>
            </p:nvSpPr>
            <p:spPr>
              <a:xfrm>
                <a:off x="1831" y="624"/>
                <a:ext cx="1" cy="144"/>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99" name="直接连接符 98">
                <a:extLst>
                  <a:ext uri="{FF2B5EF4-FFF2-40B4-BE49-F238E27FC236}">
                    <a16:creationId xmlns="" xmlns:a16="http://schemas.microsoft.com/office/drawing/2014/main" id="{2E17B9E6-D3BB-4A35-8228-C3CAD0B6CD67}"/>
                  </a:ext>
                </a:extLst>
              </p:cNvPr>
              <p:cNvSpPr/>
              <p:nvPr/>
            </p:nvSpPr>
            <p:spPr>
              <a:xfrm>
                <a:off x="1831" y="1008"/>
                <a:ext cx="1" cy="15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lstStyle/>
              <a:p>
                <a:endParaRPr lang="zh-CN" altLang="en-US" dirty="0"/>
              </a:p>
            </p:txBody>
          </p:sp>
          <p:sp>
            <p:nvSpPr>
              <p:cNvPr id="100" name="直接连接符 99">
                <a:extLst>
                  <a:ext uri="{FF2B5EF4-FFF2-40B4-BE49-F238E27FC236}">
                    <a16:creationId xmlns="" xmlns:a16="http://schemas.microsoft.com/office/drawing/2014/main" id="{F75952B9-F7F9-479D-BA35-9C60A1EC6082}"/>
                  </a:ext>
                </a:extLst>
              </p:cNvPr>
              <p:cNvSpPr/>
              <p:nvPr/>
            </p:nvSpPr>
            <p:spPr>
              <a:xfrm>
                <a:off x="1856" y="1769"/>
                <a:ext cx="1" cy="159"/>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101" name="直接连接符 100">
                <a:extLst>
                  <a:ext uri="{FF2B5EF4-FFF2-40B4-BE49-F238E27FC236}">
                    <a16:creationId xmlns="" xmlns:a16="http://schemas.microsoft.com/office/drawing/2014/main" id="{9F018758-5ABC-4F00-A96F-B0B73B0FEF2D}"/>
                  </a:ext>
                </a:extLst>
              </p:cNvPr>
              <p:cNvSpPr/>
              <p:nvPr/>
            </p:nvSpPr>
            <p:spPr>
              <a:xfrm>
                <a:off x="1839" y="2566"/>
                <a:ext cx="1" cy="181"/>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102" name="直接连接符 101">
                <a:extLst>
                  <a:ext uri="{FF2B5EF4-FFF2-40B4-BE49-F238E27FC236}">
                    <a16:creationId xmlns="" xmlns:a16="http://schemas.microsoft.com/office/drawing/2014/main" id="{3ED2AF8C-B20E-49D4-8D06-209A1EE1E6F9}"/>
                  </a:ext>
                </a:extLst>
              </p:cNvPr>
              <p:cNvSpPr/>
              <p:nvPr/>
            </p:nvSpPr>
            <p:spPr>
              <a:xfrm>
                <a:off x="363" y="672"/>
                <a:ext cx="1467" cy="7"/>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103" name="文本框 102">
                <a:extLst>
                  <a:ext uri="{FF2B5EF4-FFF2-40B4-BE49-F238E27FC236}">
                    <a16:creationId xmlns="" xmlns:a16="http://schemas.microsoft.com/office/drawing/2014/main" id="{AC2A6ED9-FFC3-4C9F-9BB5-3FCA8C38CF9C}"/>
                  </a:ext>
                </a:extLst>
              </p:cNvPr>
              <p:cNvSpPr txBox="1"/>
              <p:nvPr/>
            </p:nvSpPr>
            <p:spPr>
              <a:xfrm>
                <a:off x="85" y="1680"/>
                <a:ext cx="278" cy="231"/>
              </a:xfrm>
              <a:prstGeom prst="rect">
                <a:avLst/>
              </a:prstGeom>
              <a:noFill/>
              <a:ln w="9525">
                <a:noFill/>
              </a:ln>
            </p:spPr>
            <p:txBody>
              <a:bodyPr wrap="none" anchor="t">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sz="2000" dirty="0">
                    <a:latin typeface="Times New Roman" panose="02020603050405020304" pitchFamily="2" charset="0"/>
                  </a:rPr>
                  <a:t>no</a:t>
                </a:r>
              </a:p>
            </p:txBody>
          </p:sp>
          <p:sp>
            <p:nvSpPr>
              <p:cNvPr id="104" name="文本框 103">
                <a:extLst>
                  <a:ext uri="{FF2B5EF4-FFF2-40B4-BE49-F238E27FC236}">
                    <a16:creationId xmlns="" xmlns:a16="http://schemas.microsoft.com/office/drawing/2014/main" id="{FC492477-9BF9-4A80-BE40-654F417D9129}"/>
                  </a:ext>
                </a:extLst>
              </p:cNvPr>
              <p:cNvSpPr txBox="1"/>
              <p:nvPr/>
            </p:nvSpPr>
            <p:spPr>
              <a:xfrm>
                <a:off x="1856" y="2540"/>
                <a:ext cx="409" cy="231"/>
              </a:xfrm>
              <a:prstGeom prst="rect">
                <a:avLst/>
              </a:prstGeom>
              <a:noFill/>
              <a:ln w="9525">
                <a:noFill/>
              </a:ln>
            </p:spPr>
            <p:txBody>
              <a:bodyPr>
                <a:spAutoFit/>
              </a:bodyPr>
              <a:lstStyle/>
              <a:p>
                <a:pPr algn="ctr" eaLnBrk="0" hangingPunct="0">
                  <a:lnSpc>
                    <a:spcPct val="90000"/>
                  </a:lnSpc>
                  <a:spcBef>
                    <a:spcPct val="50000"/>
                  </a:spcBef>
                  <a:buClr>
                    <a:schemeClr val="folHlink"/>
                  </a:buClr>
                  <a:buSzPct val="60000"/>
                  <a:buFont typeface="Wingdings" panose="05000000000000000000" pitchFamily="2" charset="2"/>
                  <a:buNone/>
                </a:pPr>
                <a:r>
                  <a:rPr lang="en-US" altLang="zh-CN" sz="2000" dirty="0">
                    <a:latin typeface="Times New Roman" panose="02020603050405020304" pitchFamily="2" charset="0"/>
                  </a:rPr>
                  <a:t>yes</a:t>
                </a:r>
              </a:p>
            </p:txBody>
          </p:sp>
          <p:sp>
            <p:nvSpPr>
              <p:cNvPr id="105" name="矩形 104">
                <a:extLst>
                  <a:ext uri="{FF2B5EF4-FFF2-40B4-BE49-F238E27FC236}">
                    <a16:creationId xmlns="" xmlns:a16="http://schemas.microsoft.com/office/drawing/2014/main" id="{57703E07-793A-4164-AA7D-7E1308F10088}"/>
                  </a:ext>
                </a:extLst>
              </p:cNvPr>
              <p:cNvSpPr/>
              <p:nvPr/>
            </p:nvSpPr>
            <p:spPr>
              <a:xfrm>
                <a:off x="1283" y="2109"/>
                <a:ext cx="1201" cy="372"/>
              </a:xfrm>
              <a:prstGeom prst="rect">
                <a:avLst/>
              </a:prstGeom>
              <a:noFill/>
              <a:ln w="9525">
                <a:noFill/>
              </a:ln>
            </p:spPr>
            <p:txBody>
              <a:bodyPr wrap="square" anchor="t">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Is</a:t>
                </a:r>
                <a:r>
                  <a:rPr lang="zh-CN" altLang="en-US" dirty="0">
                    <a:latin typeface="Times New Roman" panose="02020603050405020304" pitchFamily="2" charset="0"/>
                  </a:rPr>
                  <a:t> </a:t>
                </a:r>
                <a:r>
                  <a:rPr lang="en-US" altLang="zh-CN" dirty="0">
                    <a:latin typeface="Times New Roman" panose="02020603050405020304" pitchFamily="2" charset="0"/>
                  </a:rPr>
                  <a:t>the termination condition met</a:t>
                </a:r>
                <a:r>
                  <a:rPr lang="zh-CN" altLang="en-US" dirty="0">
                    <a:latin typeface="Times New Roman" panose="02020603050405020304" pitchFamily="2" charset="0"/>
                  </a:rPr>
                  <a:t>？</a:t>
                </a:r>
              </a:p>
            </p:txBody>
          </p:sp>
          <p:sp>
            <p:nvSpPr>
              <p:cNvPr id="106" name="菱形 105">
                <a:extLst>
                  <a:ext uri="{FF2B5EF4-FFF2-40B4-BE49-F238E27FC236}">
                    <a16:creationId xmlns="" xmlns:a16="http://schemas.microsoft.com/office/drawing/2014/main" id="{8DB9FF53-E5E1-47CD-9D5B-F08A7B194BDF}"/>
                  </a:ext>
                </a:extLst>
              </p:cNvPr>
              <p:cNvSpPr/>
              <p:nvPr/>
            </p:nvSpPr>
            <p:spPr>
              <a:xfrm>
                <a:off x="887" y="1935"/>
                <a:ext cx="1937" cy="641"/>
              </a:xfrm>
              <a:prstGeom prst="diamond">
                <a:avLst/>
              </a:prstGeom>
              <a:noFill/>
              <a:ln w="9525" cap="flat" cmpd="sng">
                <a:solidFill>
                  <a:schemeClr val="tx1"/>
                </a:solidFill>
                <a:prstDash val="solid"/>
                <a:miter/>
                <a:headEnd type="none" w="med" len="med"/>
                <a:tailEnd type="none" w="med" len="med"/>
              </a:ln>
            </p:spPr>
            <p:txBody>
              <a:bodyPr/>
              <a:lstStyle/>
              <a:p>
                <a:endParaRPr lang="zh-CN" altLang="en-US" dirty="0"/>
              </a:p>
            </p:txBody>
          </p:sp>
          <p:sp>
            <p:nvSpPr>
              <p:cNvPr id="107" name="直接连接符 106">
                <a:extLst>
                  <a:ext uri="{FF2B5EF4-FFF2-40B4-BE49-F238E27FC236}">
                    <a16:creationId xmlns="" xmlns:a16="http://schemas.microsoft.com/office/drawing/2014/main" id="{23F3F236-F2FE-4D61-961E-511A0F15C6E8}"/>
                  </a:ext>
                </a:extLst>
              </p:cNvPr>
              <p:cNvSpPr/>
              <p:nvPr/>
            </p:nvSpPr>
            <p:spPr>
              <a:xfrm flipH="1">
                <a:off x="356" y="672"/>
                <a:ext cx="7" cy="159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sp>
          <p:sp>
            <p:nvSpPr>
              <p:cNvPr id="108" name="直接连接符 107">
                <a:extLst>
                  <a:ext uri="{FF2B5EF4-FFF2-40B4-BE49-F238E27FC236}">
                    <a16:creationId xmlns="" xmlns:a16="http://schemas.microsoft.com/office/drawing/2014/main" id="{1F8AD417-93F3-40FD-BBBD-C6FA05201888}"/>
                  </a:ext>
                </a:extLst>
              </p:cNvPr>
              <p:cNvSpPr/>
              <p:nvPr/>
            </p:nvSpPr>
            <p:spPr>
              <a:xfrm>
                <a:off x="363" y="2261"/>
                <a:ext cx="524" cy="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sp>
        </p:grpSp>
        <p:sp>
          <p:nvSpPr>
            <p:cNvPr id="109" name="矩形 108">
              <a:extLst>
                <a:ext uri="{FF2B5EF4-FFF2-40B4-BE49-F238E27FC236}">
                  <a16:creationId xmlns="" xmlns:a16="http://schemas.microsoft.com/office/drawing/2014/main" id="{7578C17B-0786-4265-8CC4-C6627758B343}"/>
                </a:ext>
              </a:extLst>
            </p:cNvPr>
            <p:cNvSpPr/>
            <p:nvPr/>
          </p:nvSpPr>
          <p:spPr>
            <a:xfrm>
              <a:off x="1445877" y="4283444"/>
              <a:ext cx="2911574" cy="349250"/>
            </a:xfrm>
            <a:prstGeom prst="rect">
              <a:avLst/>
            </a:prstGeom>
            <a:noFill/>
            <a:ln w="9525" cap="flat" cmpd="sng">
              <a:solidFill>
                <a:schemeClr val="tx2"/>
              </a:solidFill>
              <a:prstDash val="solid"/>
              <a:miter/>
              <a:headEnd type="none" w="med" len="med"/>
              <a:tailEnd type="none" w="med" len="med"/>
            </a:ln>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en-US" altLang="zh-CN" dirty="0">
                  <a:latin typeface="Times New Roman" panose="02020603050405020304" pitchFamily="2" charset="0"/>
                </a:rPr>
                <a:t>Update velocity and position </a:t>
              </a:r>
              <a:endParaRPr lang="zh-CN" altLang="en-US" dirty="0">
                <a:latin typeface="Times New Roman" panose="02020603050405020304" pitchFamily="2" charset="0"/>
              </a:endParaRPr>
            </a:p>
          </p:txBody>
        </p:sp>
        <p:sp>
          <p:nvSpPr>
            <p:cNvPr id="110" name="直接连接符 109">
              <a:extLst>
                <a:ext uri="{FF2B5EF4-FFF2-40B4-BE49-F238E27FC236}">
                  <a16:creationId xmlns="" xmlns:a16="http://schemas.microsoft.com/office/drawing/2014/main" id="{7F9E8F85-8C04-4059-B33E-08ABF0D56C8E}"/>
                </a:ext>
              </a:extLst>
            </p:cNvPr>
            <p:cNvSpPr/>
            <p:nvPr/>
          </p:nvSpPr>
          <p:spPr>
            <a:xfrm>
              <a:off x="2873561" y="4022782"/>
              <a:ext cx="1588" cy="252413"/>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grpSp>
      <p:sp>
        <p:nvSpPr>
          <p:cNvPr id="111" name="文本框 9">
            <a:extLst>
              <a:ext uri="{FF2B5EF4-FFF2-40B4-BE49-F238E27FC236}">
                <a16:creationId xmlns="" xmlns:a16="http://schemas.microsoft.com/office/drawing/2014/main" id="{9B3FC412-58DC-489B-BBBC-2A54FB44EF5E}"/>
              </a:ext>
            </a:extLst>
          </p:cNvPr>
          <p:cNvSpPr txBox="1"/>
          <p:nvPr/>
        </p:nvSpPr>
        <p:spPr>
          <a:xfrm>
            <a:off x="984762" y="116633"/>
            <a:ext cx="381617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Particle Swarm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521819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652434" y="1367642"/>
            <a:ext cx="5227598" cy="4708981"/>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The waters where fish live the most are among the areas with rich nutrients. Artificial fish swarm algorithm(AFSA) is based on this characteristic to simulate the fish </a:t>
            </a:r>
            <a:r>
              <a:rPr lang="en-US" altLang="zh-CN" sz="2000" dirty="0">
                <a:latin typeface="Times New Roman" panose="02020603050405020304" pitchFamily="18" charset="0"/>
                <a:cs typeface="Times New Roman" panose="02020603050405020304" pitchFamily="18" charset="0"/>
              </a:rPr>
              <a:t>foraging, group and tailgating behavior </a:t>
            </a:r>
            <a:r>
              <a:rPr lang="en-US" sz="2000" dirty="0">
                <a:latin typeface="Times New Roman" panose="02020603050405020304" pitchFamily="18" charset="0"/>
                <a:cs typeface="Times New Roman" panose="02020603050405020304" pitchFamily="18" charset="0"/>
              </a:rPr>
              <a:t>and find the optimal value. The algorithm mainly uses the top-down optimization mode to start with constructing the underlying behavior of individuals, and to find global optimal value by looking for the local optimal values in the fish swarm.</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984762"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Fish Swarm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 xmlns:a16="http://schemas.microsoft.com/office/drawing/2014/main" id="{41567A08-D940-4D05-A6FC-A91F4DF950C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808043" y="1556792"/>
            <a:ext cx="6256796" cy="4176464"/>
          </a:xfrm>
          <a:prstGeom prst="rect">
            <a:avLst/>
          </a:prstGeom>
        </p:spPr>
      </p:pic>
    </p:spTree>
    <p:extLst>
      <p:ext uri="{BB962C8B-B14F-4D97-AF65-F5344CB8AC3E}">
        <p14:creationId xmlns="" xmlns:p14="http://schemas.microsoft.com/office/powerpoint/2010/main" val="2841388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Effect transition="in" filter="diamond(in)">
                                      <p:cBhvr>
                                        <p:cTn id="7" dur="1400"/>
                                        <p:tgtEl>
                                          <p:spTgt spid="1048700"/>
                                        </p:tgtEl>
                                      </p:cBhvr>
                                    </p:animEffect>
                                  </p:childTnLst>
                                </p:cTn>
                              </p:par>
                              <p:par>
                                <p:cTn id="8" presetID="10" presetClass="entr" presetSubtype="0" fill="hold" nodeType="withEffect">
                                  <p:stCondLst>
                                    <p:cond delay="8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7"/>
          <p:cNvGrpSpPr/>
          <p:nvPr/>
        </p:nvGrpSpPr>
        <p:grpSpPr>
          <a:xfrm>
            <a:off x="264870" y="0"/>
            <a:ext cx="57591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092746" y="1988840"/>
            <a:ext cx="215968"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7"/>
          <p:cNvSpPr>
            <a:spLocks noChangeArrowheads="1"/>
          </p:cNvSpPr>
          <p:nvPr/>
        </p:nvSpPr>
        <p:spPr bwMode="auto">
          <a:xfrm>
            <a:off x="1560678" y="1828696"/>
            <a:ext cx="9715511" cy="1487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spcAft>
                <a:spcPts val="800"/>
              </a:spcAft>
              <a:buNone/>
            </a:pPr>
            <a:r>
              <a:rPr lang="en-US" altLang="zh-CN" sz="2000" dirty="0">
                <a:solidFill>
                  <a:prstClr val="black"/>
                </a:solidFill>
                <a:latin typeface="Times New Roman" panose="02020603050405020304" pitchFamily="18" charset="0"/>
                <a:ea typeface="+mn-ea"/>
                <a:cs typeface="Times New Roman" panose="02020603050405020304" pitchFamily="18" charset="0"/>
              </a:rPr>
              <a:t>Foraging behavior: The fish will perceive the concentration and location of the surrounding food through its own senses such as vision and taste, and go to a place with more food.</a:t>
            </a:r>
          </a:p>
          <a:p>
            <a:pPr>
              <a:lnSpc>
                <a:spcPct val="120000"/>
              </a:lnSpc>
              <a:spcBef>
                <a:spcPct val="0"/>
              </a:spcBef>
              <a:buNone/>
            </a:pPr>
            <a:endParaRPr lang="zh-CN" altLang="en-US" sz="2000" dirty="0">
              <a:cs typeface="+mn-ea"/>
              <a:sym typeface="微软雅黑" panose="020B0503020204020204" pitchFamily="34" charset="-122"/>
            </a:endParaRPr>
          </a:p>
        </p:txBody>
      </p:sp>
      <p:cxnSp>
        <p:nvCxnSpPr>
          <p:cNvPr id="11" name="直接连接符 10"/>
          <p:cNvCxnSpPr>
            <a:cxnSpLocks/>
            <a:stCxn id="8" idx="2"/>
            <a:endCxn id="12" idx="0"/>
          </p:cNvCxnSpPr>
          <p:nvPr/>
        </p:nvCxnSpPr>
        <p:spPr>
          <a:xfrm>
            <a:off x="1200730" y="2204864"/>
            <a:ext cx="0" cy="93610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92746" y="3140968"/>
            <a:ext cx="215968"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7"/>
          <p:cNvSpPr>
            <a:spLocks noChangeArrowheads="1"/>
          </p:cNvSpPr>
          <p:nvPr/>
        </p:nvSpPr>
        <p:spPr bwMode="auto">
          <a:xfrm>
            <a:off x="1560680" y="2852937"/>
            <a:ext cx="9358598" cy="1015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spcAft>
                <a:spcPts val="800"/>
              </a:spcAft>
              <a:buNone/>
            </a:pPr>
            <a:r>
              <a:rPr lang="en-US" altLang="zh-CN" sz="2000" dirty="0">
                <a:solidFill>
                  <a:prstClr val="black"/>
                </a:solidFill>
                <a:latin typeface="Times New Roman" panose="02020603050405020304" pitchFamily="18" charset="0"/>
                <a:ea typeface="+mn-ea"/>
                <a:cs typeface="Times New Roman" panose="02020603050405020304" pitchFamily="18" charset="0"/>
              </a:rPr>
              <a:t>Group behavior: refers to the behavior of fish tend to gather together to prey and avoid harm.</a:t>
            </a:r>
          </a:p>
        </p:txBody>
      </p:sp>
      <p:cxnSp>
        <p:nvCxnSpPr>
          <p:cNvPr id="15" name="直接连接符 14"/>
          <p:cNvCxnSpPr>
            <a:cxnSpLocks/>
            <a:endCxn id="16" idx="0"/>
          </p:cNvCxnSpPr>
          <p:nvPr/>
        </p:nvCxnSpPr>
        <p:spPr>
          <a:xfrm>
            <a:off x="1200730" y="3160998"/>
            <a:ext cx="0" cy="106009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92746" y="4221088"/>
            <a:ext cx="215968"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a:spLocks noChangeArrowheads="1"/>
          </p:cNvSpPr>
          <p:nvPr/>
        </p:nvSpPr>
        <p:spPr bwMode="auto">
          <a:xfrm>
            <a:off x="1560675" y="3908842"/>
            <a:ext cx="9358605" cy="1015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spcAft>
                <a:spcPts val="800"/>
              </a:spcAft>
              <a:buNone/>
            </a:pPr>
            <a:r>
              <a:rPr lang="en-US" altLang="zh-CN" sz="2000" dirty="0">
                <a:solidFill>
                  <a:prstClr val="black"/>
                </a:solidFill>
                <a:latin typeface="Times New Roman" panose="02020603050405020304" pitchFamily="18" charset="0"/>
                <a:ea typeface="+mn-ea"/>
                <a:cs typeface="Times New Roman" panose="02020603050405020304" pitchFamily="18" charset="0"/>
              </a:rPr>
              <a:t>Tailgating behavior: It describes that if a fish in the group finds food, other fish around will follow it, causing more fish to gather in the direction of the food.</a:t>
            </a:r>
          </a:p>
        </p:txBody>
      </p:sp>
      <p:cxnSp>
        <p:nvCxnSpPr>
          <p:cNvPr id="23" name="直接连接符 22"/>
          <p:cNvCxnSpPr/>
          <p:nvPr/>
        </p:nvCxnSpPr>
        <p:spPr>
          <a:xfrm>
            <a:off x="1200730" y="4241118"/>
            <a:ext cx="0" cy="98808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92746" y="5229200"/>
            <a:ext cx="215968" cy="216024"/>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a:spLocks noChangeArrowheads="1"/>
          </p:cNvSpPr>
          <p:nvPr/>
        </p:nvSpPr>
        <p:spPr bwMode="auto">
          <a:xfrm>
            <a:off x="1560681" y="4916954"/>
            <a:ext cx="9358599" cy="1015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spcAft>
                <a:spcPts val="800"/>
              </a:spcAft>
              <a:buNone/>
            </a:pPr>
            <a:r>
              <a:rPr lang="en-US" altLang="zh-CN" sz="2000" dirty="0">
                <a:solidFill>
                  <a:prstClr val="black"/>
                </a:solidFill>
                <a:latin typeface="Times New Roman" panose="02020603050405020304" pitchFamily="18" charset="0"/>
                <a:ea typeface="+mn-ea"/>
                <a:cs typeface="Times New Roman" panose="02020603050405020304" pitchFamily="18" charset="0"/>
              </a:rPr>
              <a:t>Random behavior: The behavior of each fish before it finds food is random, which helps the fish find food earlier.</a:t>
            </a:r>
          </a:p>
        </p:txBody>
      </p:sp>
      <p:sp>
        <p:nvSpPr>
          <p:cNvPr id="43" name="TextBox 42"/>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29" name="文本框 28">
            <a:extLst>
              <a:ext uri="{FF2B5EF4-FFF2-40B4-BE49-F238E27FC236}">
                <a16:creationId xmlns="" xmlns:a16="http://schemas.microsoft.com/office/drawing/2014/main" id="{A30E4243-0F06-4FE7-96BE-8794EA15B711}"/>
              </a:ext>
            </a:extLst>
          </p:cNvPr>
          <p:cNvSpPr txBox="1"/>
          <p:nvPr/>
        </p:nvSpPr>
        <p:spPr>
          <a:xfrm>
            <a:off x="1219517" y="1095128"/>
            <a:ext cx="971551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Several typical behaviors of fish</a:t>
            </a:r>
            <a:r>
              <a:rPr sz="2400" dirty="0">
                <a:latin typeface="Times New Roman" panose="02020603050405020304" pitchFamily="18" charset="0"/>
                <a:cs typeface="Times New Roman" panose="02020603050405020304" pitchFamily="18" charset="0"/>
              </a:rPr>
              <a:t>：</a:t>
            </a:r>
            <a:endParaRPr sz="2800" b="1" dirty="0">
              <a:latin typeface="Times New Roman" panose="02020603050405020304" pitchFamily="18" charset="0"/>
              <a:ea typeface="+mj-ea"/>
              <a:cs typeface="Times New Roman" panose="02020603050405020304" pitchFamily="18" charset="0"/>
            </a:endParaRPr>
          </a:p>
        </p:txBody>
      </p:sp>
      <p:sp>
        <p:nvSpPr>
          <p:cNvPr id="31" name="Freeform 261">
            <a:extLst>
              <a:ext uri="{FF2B5EF4-FFF2-40B4-BE49-F238E27FC236}">
                <a16:creationId xmlns="" xmlns:a16="http://schemas.microsoft.com/office/drawing/2014/main" id="{D557775F-87D0-4EC9-9CD9-823FF6376A32}"/>
              </a:ext>
            </a:extLst>
          </p:cNvPr>
          <p:cNvSpPr/>
          <p:nvPr/>
        </p:nvSpPr>
        <p:spPr bwMode="auto">
          <a:xfrm>
            <a:off x="372854" y="174849"/>
            <a:ext cx="359946"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5" name="文本框 9">
            <a:extLst>
              <a:ext uri="{FF2B5EF4-FFF2-40B4-BE49-F238E27FC236}">
                <a16:creationId xmlns="" xmlns:a16="http://schemas.microsoft.com/office/drawing/2014/main" id="{AC3BED29-09F8-4B29-93A6-4CC84B488DFE}"/>
              </a:ext>
            </a:extLst>
          </p:cNvPr>
          <p:cNvSpPr txBox="1"/>
          <p:nvPr/>
        </p:nvSpPr>
        <p:spPr>
          <a:xfrm>
            <a:off x="984762"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Fish Swarm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2697105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4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500"/>
                            </p:stCondLst>
                            <p:childTnLst>
                              <p:par>
                                <p:cTn id="23" presetID="2" presetClass="entr" presetSubtype="1"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4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4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childTnLst>
                          </p:cTn>
                        </p:par>
                        <p:par>
                          <p:cTn id="52" fill="hold">
                            <p:stCondLst>
                              <p:cond delay="500"/>
                            </p:stCondLst>
                            <p:childTnLst>
                              <p:par>
                                <p:cTn id="53" presetID="2" presetClass="entr" presetSubtype="1"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P spid="14" grpId="0"/>
      <p:bldP spid="16" grpId="0" animBg="1"/>
      <p:bldP spid="21" grpId="0"/>
      <p:bldP spid="24" grpId="0" animBg="1"/>
      <p:bldP spid="26" grpId="0"/>
      <p:bldP spid="29" grpId="0"/>
      <p:bldP spid="29"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652435" y="1700808"/>
            <a:ext cx="10698780" cy="4657685"/>
          </a:xfrm>
          <a:prstGeom prst="rect">
            <a:avLst/>
          </a:prstGeom>
          <a:noFill/>
        </p:spPr>
        <p:txBody>
          <a:bodyPr wrap="square" rtlCol="0">
            <a:spAutoFit/>
          </a:bodyPr>
          <a:lstStyle/>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When the number of repetitions in foraging behavior is less frequent, the artificial fish are given the opportunity to move randomly, so that they may jump out of the local optimal solution.</a:t>
            </a:r>
          </a:p>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Random step makes it possible for the artificial fish to turn to the global optimal solution on the way to the local optimal solution.</a:t>
            </a:r>
          </a:p>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Crowding factor limits the scale of the cluster, so that the artificial fish can find the optimal value more widely</a:t>
            </a:r>
          </a:p>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Group behavior can induce the artificial fish trapped in the local optimal solution to gather in the direction of the fish with global optimal solution, thus jumping out of the local optimal solution.</a:t>
            </a:r>
          </a:p>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Tailgating behavior promotes the artificial fish to swim to a better state.</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8072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5" name="文本框 9">
            <a:extLst>
              <a:ext uri="{FF2B5EF4-FFF2-40B4-BE49-F238E27FC236}">
                <a16:creationId xmlns="" xmlns:a16="http://schemas.microsoft.com/office/drawing/2014/main" id="{4E618C66-B954-47EA-A6D9-145F4FC10F90}"/>
              </a:ext>
            </a:extLst>
          </p:cNvPr>
          <p:cNvSpPr txBox="1"/>
          <p:nvPr/>
        </p:nvSpPr>
        <p:spPr>
          <a:xfrm>
            <a:off x="984762"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Fish Swarm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674888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870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87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552825" y="1716842"/>
            <a:ext cx="10698781" cy="4503797"/>
          </a:xfrm>
          <a:prstGeom prst="rect">
            <a:avLst/>
          </a:prstGeom>
          <a:noFill/>
        </p:spPr>
        <p:txBody>
          <a:bodyPr wrap="square" rtlCol="0">
            <a:spAutoFit/>
          </a:bodyPr>
          <a:lstStyle/>
          <a:p>
            <a:pPr marL="457200" indent="-457200">
              <a:lnSpc>
                <a:spcPct val="1500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Foraging behavior: </a:t>
            </a:r>
          </a:p>
          <a:p>
            <a:pPr marL="457200" indent="-457200">
              <a:lnSpc>
                <a:spcPct val="150000"/>
              </a:lnSpc>
              <a:spcAft>
                <a:spcPts val="800"/>
              </a:spcAft>
              <a:buFont typeface="+mj-ea"/>
              <a:buAutoNum type="circleNumDbPlain"/>
            </a:pPr>
            <a:endParaRPr lang="en-US"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a:p>
            <a:pPr marL="457200" indent="-457200">
              <a:lnSpc>
                <a:spcPct val="150000"/>
              </a:lnSpc>
              <a:spcAft>
                <a:spcPts val="800"/>
              </a:spcAft>
              <a:buFont typeface="+mj-ea"/>
              <a:buAutoNum type="circleNumDbPlain" startAt="2"/>
            </a:pPr>
            <a:r>
              <a:rPr lang="en-US" sz="2000" dirty="0">
                <a:latin typeface="Times New Roman" panose="02020603050405020304" pitchFamily="18" charset="0"/>
                <a:cs typeface="Times New Roman" panose="02020603050405020304" pitchFamily="18" charset="0"/>
              </a:rPr>
              <a:t>Group behavior: </a:t>
            </a:r>
          </a:p>
          <a:p>
            <a:pPr marL="457200" indent="-457200">
              <a:lnSpc>
                <a:spcPct val="150000"/>
              </a:lnSpc>
              <a:spcAft>
                <a:spcPts val="800"/>
              </a:spcAft>
              <a:buFont typeface="+mj-ea"/>
              <a:buAutoNum type="circleNumDbPlain" startAt="2"/>
            </a:pPr>
            <a:endParaRPr lang="en-US"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a:p>
            <a:pPr marL="457200" indent="-457200">
              <a:lnSpc>
                <a:spcPct val="150000"/>
              </a:lnSpc>
              <a:spcAft>
                <a:spcPts val="800"/>
              </a:spcAft>
              <a:buFont typeface="+mj-ea"/>
              <a:buAutoNum type="circleNumDbPlain" startAt="2"/>
            </a:pPr>
            <a:endParaRPr lang="en-US" sz="2000" dirty="0">
              <a:latin typeface="Times New Roman" panose="02020603050405020304" pitchFamily="18" charset="0"/>
              <a:cs typeface="Times New Roman" panose="02020603050405020304" pitchFamily="18" charset="0"/>
            </a:endParaRPr>
          </a:p>
          <a:p>
            <a:pPr marL="457200" indent="-457200">
              <a:lnSpc>
                <a:spcPct val="150000"/>
              </a:lnSpc>
              <a:spcAft>
                <a:spcPts val="800"/>
              </a:spcAft>
              <a:buFont typeface="+mj-ea"/>
              <a:buAutoNum type="circleNumDbPlain" startAt="3"/>
            </a:pPr>
            <a:r>
              <a:rPr lang="en-US" sz="2000" dirty="0">
                <a:latin typeface="Times New Roman" panose="02020603050405020304" pitchFamily="18" charset="0"/>
                <a:cs typeface="Times New Roman" panose="02020603050405020304" pitchFamily="18" charset="0"/>
              </a:rPr>
              <a:t>Tailgating behavior: </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984762"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Fish Swarm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 xmlns:a16="http://schemas.microsoft.com/office/drawing/2014/main" id="{702EB8F9-5895-415C-962D-0885C0588357}"/>
              </a:ext>
            </a:extLst>
          </p:cNvPr>
          <p:cNvSpPr txBox="1">
            <a:spLocks noChangeArrowheads="1"/>
          </p:cNvSpPr>
          <p:nvPr/>
        </p:nvSpPr>
        <p:spPr bwMode="auto">
          <a:xfrm>
            <a:off x="4677257" y="962663"/>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Formula</a:t>
            </a:r>
          </a:p>
        </p:txBody>
      </p:sp>
      <p:sp>
        <p:nvSpPr>
          <p:cNvPr id="12" name="弧形 11">
            <a:extLst>
              <a:ext uri="{FF2B5EF4-FFF2-40B4-BE49-F238E27FC236}">
                <a16:creationId xmlns="" xmlns:a16="http://schemas.microsoft.com/office/drawing/2014/main" id="{C4CCFBC7-B2DC-438E-9AF0-033035DFEEB9}"/>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1B65D3D5-3018-4339-A450-791A28D536E0}"/>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144440" y="1628801"/>
            <a:ext cx="3154132" cy="701101"/>
          </a:xfrm>
          <a:prstGeom prst="rect">
            <a:avLst/>
          </a:prstGeom>
          <a:blipFill dpi="0" rotWithShape="1">
            <a:blip r:embed="rId5" cstate="print"/>
            <a:srcRect/>
            <a:tile tx="0" ty="0" sx="100000" sy="100000" flip="none" algn="tl"/>
          </a:blipFill>
        </p:spPr>
      </p:pic>
      <p:pic>
        <p:nvPicPr>
          <p:cNvPr id="10" name="图片 9">
            <a:extLst>
              <a:ext uri="{FF2B5EF4-FFF2-40B4-BE49-F238E27FC236}">
                <a16:creationId xmlns="" xmlns:a16="http://schemas.microsoft.com/office/drawing/2014/main" id="{2E985CCA-DBCD-4BDF-B712-8B50539F4FAA}"/>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107321" y="2331457"/>
            <a:ext cx="5508303" cy="815411"/>
          </a:xfrm>
          <a:prstGeom prst="rect">
            <a:avLst/>
          </a:prstGeom>
        </p:spPr>
      </p:pic>
      <p:pic>
        <p:nvPicPr>
          <p:cNvPr id="14" name="图片 13">
            <a:extLst>
              <a:ext uri="{FF2B5EF4-FFF2-40B4-BE49-F238E27FC236}">
                <a16:creationId xmlns="" xmlns:a16="http://schemas.microsoft.com/office/drawing/2014/main" id="{5111CA82-271B-4EDF-BECA-B8C0B04533EB}"/>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258746" y="2961643"/>
            <a:ext cx="3413167" cy="617273"/>
          </a:xfrm>
          <a:prstGeom prst="rect">
            <a:avLst/>
          </a:prstGeom>
        </p:spPr>
      </p:pic>
      <p:pic>
        <p:nvPicPr>
          <p:cNvPr id="19" name="图片 18">
            <a:extLst>
              <a:ext uri="{FF2B5EF4-FFF2-40B4-BE49-F238E27FC236}">
                <a16:creationId xmlns="" xmlns:a16="http://schemas.microsoft.com/office/drawing/2014/main" id="{F46F7DB2-0E0C-4492-AA2C-F0F86B070B9B}"/>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3087083" y="4162455"/>
            <a:ext cx="2217035" cy="1432684"/>
          </a:xfrm>
          <a:prstGeom prst="rect">
            <a:avLst/>
          </a:prstGeom>
        </p:spPr>
      </p:pic>
      <p:pic>
        <p:nvPicPr>
          <p:cNvPr id="25" name="图片 24">
            <a:extLst>
              <a:ext uri="{FF2B5EF4-FFF2-40B4-BE49-F238E27FC236}">
                <a16:creationId xmlns="" xmlns:a16="http://schemas.microsoft.com/office/drawing/2014/main" id="{E83D179A-1FE7-4499-BD62-3CFB51E938FC}"/>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304118" y="4813369"/>
            <a:ext cx="5039248" cy="781770"/>
          </a:xfrm>
          <a:prstGeom prst="rect">
            <a:avLst/>
          </a:prstGeom>
        </p:spPr>
      </p:pic>
      <p:pic>
        <p:nvPicPr>
          <p:cNvPr id="17" name="图片 16">
            <a:extLst>
              <a:ext uri="{FF2B5EF4-FFF2-40B4-BE49-F238E27FC236}">
                <a16:creationId xmlns="" xmlns:a16="http://schemas.microsoft.com/office/drawing/2014/main" id="{8FC4EC08-DEC0-4460-89E9-E5DBA1206FDB}"/>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3125519" y="3650923"/>
            <a:ext cx="6353976" cy="579170"/>
          </a:xfrm>
          <a:prstGeom prst="rect">
            <a:avLst/>
          </a:prstGeom>
        </p:spPr>
      </p:pic>
      <p:pic>
        <p:nvPicPr>
          <p:cNvPr id="29" name="图片 28">
            <a:extLst>
              <a:ext uri="{FF2B5EF4-FFF2-40B4-BE49-F238E27FC236}">
                <a16:creationId xmlns="" xmlns:a16="http://schemas.microsoft.com/office/drawing/2014/main" id="{C166F167-745A-48F0-8A2F-812E5FE8FA47}"/>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3167954" y="5595139"/>
            <a:ext cx="4799766" cy="899238"/>
          </a:xfrm>
          <a:prstGeom prst="rect">
            <a:avLst/>
          </a:prstGeom>
        </p:spPr>
      </p:pic>
    </p:spTree>
    <p:extLst>
      <p:ext uri="{BB962C8B-B14F-4D97-AF65-F5344CB8AC3E}">
        <p14:creationId xmlns="" xmlns:p14="http://schemas.microsoft.com/office/powerpoint/2010/main" val="2004249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870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6" grpId="0"/>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746610" y="1556792"/>
            <a:ext cx="10698780" cy="4760278"/>
          </a:xfrm>
          <a:prstGeom prst="rect">
            <a:avLst/>
          </a:prstGeom>
          <a:noFill/>
        </p:spPr>
        <p:txBody>
          <a:bodyPr wrap="square" rtlCol="0">
            <a:spAutoFit/>
          </a:bodyPr>
          <a:lstStyle/>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Initialize parameters including </a:t>
            </a:r>
            <a:r>
              <a:rPr lang="en-US" sz="2000" dirty="0" err="1">
                <a:latin typeface="Times New Roman" panose="02020603050405020304" pitchFamily="18" charset="0"/>
                <a:cs typeface="Times New Roman" panose="02020603050405020304" pitchFamily="18" charset="0"/>
              </a:rPr>
              <a:t>including</a:t>
            </a:r>
            <a:r>
              <a:rPr lang="en-US" sz="2000" dirty="0">
                <a:latin typeface="Times New Roman" panose="02020603050405020304" pitchFamily="18" charset="0"/>
                <a:cs typeface="Times New Roman" panose="02020603050405020304" pitchFamily="18" charset="0"/>
              </a:rPr>
              <a:t> population size N, initial position, Visual, step, crowding factor δ and </a:t>
            </a:r>
            <a:r>
              <a:rPr lang="en-US" sz="2000" dirty="0" err="1">
                <a:latin typeface="Times New Roman" panose="02020603050405020304" pitchFamily="18" charset="0"/>
                <a:cs typeface="Times New Roman" panose="02020603050405020304" pitchFamily="18" charset="0"/>
              </a:rPr>
              <a:t>Trynumber</a:t>
            </a:r>
            <a:r>
              <a:rPr lang="en-US" sz="2000" dirty="0">
                <a:latin typeface="Times New Roman" panose="02020603050405020304" pitchFamily="18" charset="0"/>
                <a:cs typeface="Times New Roman" panose="02020603050405020304" pitchFamily="18" charset="0"/>
              </a:rPr>
              <a:t>; </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Calculate the fitness of each initial fish and assign the optimal artificial fish state and its values to the bulletin.</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Evaluate and select the behaviors including </a:t>
            </a:r>
            <a:r>
              <a:rPr lang="en-US" altLang="zh-CN" sz="2000" dirty="0">
                <a:latin typeface="Times New Roman" panose="02020603050405020304" pitchFamily="18" charset="0"/>
                <a:cs typeface="Times New Roman" panose="02020603050405020304" pitchFamily="18" charset="0"/>
              </a:rPr>
              <a:t>foraging, group and </a:t>
            </a:r>
            <a:r>
              <a:rPr lang="en-US" sz="2000" dirty="0">
                <a:latin typeface="Times New Roman" panose="02020603050405020304" pitchFamily="18" charset="0"/>
                <a:cs typeface="Times New Roman" panose="02020603050405020304" pitchFamily="18" charset="0"/>
              </a:rPr>
              <a:t>tailgating behavior.</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Perform the behavior of artificial fish, update and generate new fish swarm.</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If someone is superior to the solution on the bulletin, assign </a:t>
            </a:r>
            <a:r>
              <a:rPr lang="en-US" altLang="zh-CN" sz="2000" dirty="0">
                <a:latin typeface="Times New Roman" panose="02020603050405020304" pitchFamily="18" charset="0"/>
                <a:cs typeface="Times New Roman" panose="02020603050405020304" pitchFamily="18" charset="0"/>
              </a:rPr>
              <a:t>the value</a:t>
            </a:r>
            <a:r>
              <a:rPr lang="en-US" sz="2000" dirty="0">
                <a:latin typeface="Times New Roman" panose="02020603050405020304" pitchFamily="18" charset="0"/>
                <a:cs typeface="Times New Roman" panose="02020603050405020304" pitchFamily="18" charset="0"/>
              </a:rPr>
              <a:t> to it.</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When the optimal solution on the bulletin is within the error margin or the maximum number of iterations is </a:t>
            </a:r>
            <a:r>
              <a:rPr lang="en-US" altLang="zh-CN" sz="2000" dirty="0">
                <a:latin typeface="Times New Roman" panose="02020603050405020304" pitchFamily="18" charset="0"/>
                <a:cs typeface="Times New Roman" panose="02020603050405020304" pitchFamily="18" charset="0"/>
              </a:rPr>
              <a:t>reached</a:t>
            </a:r>
            <a:r>
              <a:rPr lang="en-US" sz="2000" dirty="0">
                <a:latin typeface="Times New Roman" panose="02020603050405020304" pitchFamily="18" charset="0"/>
                <a:cs typeface="Times New Roman" panose="02020603050405020304" pitchFamily="18" charset="0"/>
              </a:rPr>
              <a:t>, the algorithm ends. Otherwise, go back to step 3.</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224279"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4749246" y="980728"/>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p:txBody>
      </p:sp>
      <p:sp>
        <p:nvSpPr>
          <p:cNvPr id="15" name="文本框 9">
            <a:extLst>
              <a:ext uri="{FF2B5EF4-FFF2-40B4-BE49-F238E27FC236}">
                <a16:creationId xmlns="" xmlns:a16="http://schemas.microsoft.com/office/drawing/2014/main" id="{4E618C66-B954-47EA-A6D9-145F4FC10F90}"/>
              </a:ext>
            </a:extLst>
          </p:cNvPr>
          <p:cNvSpPr txBox="1"/>
          <p:nvPr/>
        </p:nvSpPr>
        <p:spPr>
          <a:xfrm>
            <a:off x="984762"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Fish Swarm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67175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870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870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87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52D28A6-4659-4FC5-835A-CA38B0335403}" type="datetime1">
              <a:rPr lang="zh-CN" altLang="en-US" smtClean="0"/>
              <a:pPr/>
              <a:t>2021/6/27</a:t>
            </a:fld>
            <a:endParaRPr lang="zh-CN" altLang="en-US" dirty="0"/>
          </a:p>
        </p:txBody>
      </p:sp>
      <p:sp>
        <p:nvSpPr>
          <p:cNvPr id="5" name="页脚占位符 4"/>
          <p:cNvSpPr>
            <a:spLocks noGrp="1"/>
          </p:cNvSpPr>
          <p:nvPr>
            <p:ph type="ftr" sz="quarter" idx="11"/>
          </p:nvPr>
        </p:nvSpPr>
        <p:spPr/>
        <p:txBody>
          <a:bodyPr/>
          <a:lstStyle/>
          <a:p>
            <a:r>
              <a:rPr lang="zh-CN" altLang="en-US" smtClean="0"/>
              <a:t>学而不厌，诲人不倦</a:t>
            </a:r>
            <a:endParaRPr lang="zh-CN" altLang="en-US" dirty="0"/>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2</a:t>
            </a:fld>
            <a:endParaRPr lang="zh-CN" altLang="en-US" dirty="0"/>
          </a:p>
        </p:txBody>
      </p:sp>
      <p:sp>
        <p:nvSpPr>
          <p:cNvPr id="7" name="Freeform 5"/>
          <p:cNvSpPr/>
          <p:nvPr/>
        </p:nvSpPr>
        <p:spPr bwMode="auto">
          <a:xfrm>
            <a:off x="1848000" y="765000"/>
            <a:ext cx="646314" cy="62758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8" name="Freeform 5"/>
          <p:cNvSpPr/>
          <p:nvPr/>
        </p:nvSpPr>
        <p:spPr bwMode="auto">
          <a:xfrm>
            <a:off x="1848997" y="1752628"/>
            <a:ext cx="695891" cy="62758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9" name="Freeform 5"/>
          <p:cNvSpPr/>
          <p:nvPr/>
        </p:nvSpPr>
        <p:spPr bwMode="auto">
          <a:xfrm>
            <a:off x="1848000" y="2700625"/>
            <a:ext cx="695892" cy="6275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0" name="Freeform 9"/>
          <p:cNvSpPr>
            <a:spLocks noEditPoints="1"/>
          </p:cNvSpPr>
          <p:nvPr/>
        </p:nvSpPr>
        <p:spPr bwMode="auto">
          <a:xfrm rot="19469485">
            <a:off x="2058489" y="3828802"/>
            <a:ext cx="328241" cy="34985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endParaRPr>
          </a:p>
        </p:txBody>
      </p:sp>
      <p:sp>
        <p:nvSpPr>
          <p:cNvPr id="11" name="矩形 10"/>
          <p:cNvSpPr/>
          <p:nvPr/>
        </p:nvSpPr>
        <p:spPr>
          <a:xfrm>
            <a:off x="2965581" y="878612"/>
            <a:ext cx="5808963" cy="453457"/>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01</a:t>
            </a:r>
            <a:r>
              <a:rPr lang="en-US" altLang="zh-CN" sz="1400" kern="1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Intelligent Optimization Algorithm</a:t>
            </a:r>
          </a:p>
        </p:txBody>
      </p:sp>
      <p:sp>
        <p:nvSpPr>
          <p:cNvPr id="12" name="矩形 11"/>
          <p:cNvSpPr/>
          <p:nvPr/>
        </p:nvSpPr>
        <p:spPr>
          <a:xfrm>
            <a:off x="2960282" y="1803668"/>
            <a:ext cx="5943165" cy="453457"/>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02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Ant Colony Optimization Algorithm</a:t>
            </a:r>
            <a:endPar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2961054" y="2789694"/>
            <a:ext cx="6419188" cy="772006"/>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03      </a:t>
            </a:r>
            <a:r>
              <a:rPr 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Particle Swarm Optimization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Algorithm</a:t>
            </a:r>
            <a:endParaRPr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500"/>
              </a:spcBef>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3"/>
          <p:cNvSpPr/>
          <p:nvPr/>
        </p:nvSpPr>
        <p:spPr>
          <a:xfrm>
            <a:off x="2965637" y="3708333"/>
            <a:ext cx="5382819" cy="452945"/>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04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Artificial Fish Swarm Algorithm</a:t>
            </a:r>
            <a:endParaRPr lang="zh-CN" altLang="zh-CN" sz="1400" kern="1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矩形 14"/>
          <p:cNvSpPr/>
          <p:nvPr/>
        </p:nvSpPr>
        <p:spPr>
          <a:xfrm>
            <a:off x="3014846" y="5580541"/>
            <a:ext cx="4631396" cy="452945"/>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05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Cuckoo Search Algorithm</a:t>
            </a:r>
            <a:endParaRPr lang="zh-CN" altLang="zh-CN" sz="1400" kern="1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Freeform 9"/>
          <p:cNvSpPr>
            <a:spLocks noEditPoints="1"/>
          </p:cNvSpPr>
          <p:nvPr/>
        </p:nvSpPr>
        <p:spPr bwMode="auto">
          <a:xfrm>
            <a:off x="2030477" y="5783466"/>
            <a:ext cx="310328" cy="217635"/>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7" name="Freeform 206">
            <a:extLst>
              <a:ext uri="{FF2B5EF4-FFF2-40B4-BE49-F238E27FC236}">
                <a16:creationId xmlns="" xmlns:a16="http://schemas.microsoft.com/office/drawing/2014/main" id="{043F8B78-A644-4EA3-BBA9-AD5A3ACEFE39}"/>
              </a:ext>
            </a:extLst>
          </p:cNvPr>
          <p:cNvSpPr>
            <a:spLocks noChangeAspect="1" noEditPoints="1"/>
          </p:cNvSpPr>
          <p:nvPr/>
        </p:nvSpPr>
        <p:spPr bwMode="auto">
          <a:xfrm>
            <a:off x="2107559" y="4766298"/>
            <a:ext cx="230099" cy="278214"/>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 xmlns:a16="http://schemas.microsoft.com/office/drawing/2014/main" id="{85F48486-0851-456A-8DC4-A50A76C684A6}"/>
              </a:ext>
            </a:extLst>
          </p:cNvPr>
          <p:cNvSpPr/>
          <p:nvPr/>
        </p:nvSpPr>
        <p:spPr>
          <a:xfrm>
            <a:off x="2978892" y="4695036"/>
            <a:ext cx="5675336" cy="453457"/>
          </a:xfrm>
          <a:prstGeom prst="rect">
            <a:avLst/>
          </a:prstGeom>
        </p:spPr>
        <p:txBody>
          <a:bodyPr wrap="none">
            <a:spAutoFit/>
          </a:bodyPr>
          <a:lstStyle/>
          <a:p>
            <a:pPr algn="ctr">
              <a:lnSpc>
                <a:spcPct val="130000"/>
              </a:lnSpc>
              <a:spcAft>
                <a:spcPts val="0"/>
              </a:spcAft>
              <a:defRPr/>
            </a:pPr>
            <a:r>
              <a:rPr lang="en-US" altLang="zh-CN" sz="16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PART 05      </a:t>
            </a: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Artificial Bee Colony Algorithm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anim calcmode="lin" valueType="num">
                                      <p:cBhvr>
                                        <p:cTn id="24" dur="500" fill="hold"/>
                                        <p:tgtEl>
                                          <p:spTgt spid="9"/>
                                        </p:tgtEl>
                                        <p:attrNameLst>
                                          <p:attrName>ppt_x</p:attrName>
                                        </p:attrNameLst>
                                      </p:cBhvr>
                                      <p:tavLst>
                                        <p:tav tm="0">
                                          <p:val>
                                            <p:fltVal val="0.5"/>
                                          </p:val>
                                        </p:tav>
                                        <p:tav tm="100000">
                                          <p:val>
                                            <p:strVal val="#ppt_x"/>
                                          </p:val>
                                        </p:tav>
                                      </p:tavLst>
                                    </p:anim>
                                    <p:anim calcmode="lin" valueType="num">
                                      <p:cBhvr>
                                        <p:cTn id="25" dur="500" fill="hold"/>
                                        <p:tgtEl>
                                          <p:spTgt spid="9"/>
                                        </p:tgtEl>
                                        <p:attrNameLst>
                                          <p:attrName>ppt_y</p:attrName>
                                        </p:attrNameLst>
                                      </p:cBhvr>
                                      <p:tavLst>
                                        <p:tav tm="0">
                                          <p:val>
                                            <p:fltVal val="0.5"/>
                                          </p:val>
                                        </p:tav>
                                        <p:tav tm="100000">
                                          <p:val>
                                            <p:strVal val="#ppt_y"/>
                                          </p:val>
                                        </p:tav>
                                      </p:tavLst>
                                    </p:anim>
                                  </p:childTnLst>
                                </p:cTn>
                              </p:par>
                              <p:par>
                                <p:cTn id="26" presetID="53" presetClass="entr" presetSubtype="16"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22" presetClass="entr" presetSubtype="1" fill="hold" grpId="0" nodeType="withEffect">
                                  <p:stCondLst>
                                    <p:cond delay="200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200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200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200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200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22" presetClass="entr" presetSubtype="1" fill="hold" grpId="0" nodeType="withEffect">
                                  <p:stCondLst>
                                    <p:cond delay="200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p:bldP spid="12" grpId="0"/>
      <p:bldP spid="13" grpId="0"/>
      <p:bldP spid="14" grpId="0"/>
      <p:bldP spid="15" grpId="0"/>
      <p:bldP spid="16" grpId="0" bldLvl="0" animBg="1"/>
      <p:bldP spid="17" grpId="0" animBg="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408848" y="1541275"/>
            <a:ext cx="5615162" cy="4247317"/>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Artificial Bee Colony Algorithm(ABC) is a kind of </a:t>
            </a:r>
            <a:r>
              <a:rPr lang="en-US" sz="2000" dirty="0" err="1">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s</a:t>
            </a:r>
            <a:r>
              <a:rPr lang="en-US" altLang="zh-CN" sz="2000" dirty="0">
                <a:latin typeface="Times New Roman" panose="02020603050405020304" pitchFamily="18" charset="0"/>
                <a:cs typeface="Times New Roman" panose="02020603050405020304" pitchFamily="18" charset="0"/>
              </a:rPr>
              <a:t>warm intelligence optimization algorithm </a:t>
            </a:r>
            <a:r>
              <a:rPr lang="en-US" sz="2000" dirty="0">
                <a:latin typeface="Times New Roman" panose="02020603050405020304" pitchFamily="18" charset="0"/>
                <a:cs typeface="Times New Roman" panose="02020603050405020304" pitchFamily="18" charset="0"/>
              </a:rPr>
              <a:t>that imitates the honey harvesting mechanism of bees. The model of the bee colony is composed of food resources(FR), employed foragers(EF), unemployed foragers(UF). The unemployed foragers are divided into scout bees and onlooker bees. There are two basic behavioral pattern, including recruiting bees for food sources and abandoning food source.</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 xmlns:a16="http://schemas.microsoft.com/office/drawing/2014/main" id="{41567A08-D940-4D05-A6FC-A91F4DF950C8}"/>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p:blipFill>
        <p:spPr>
          <a:xfrm>
            <a:off x="6140527" y="1586655"/>
            <a:ext cx="5575009" cy="4176464"/>
          </a:xfrm>
          <a:prstGeom prst="rect">
            <a:avLst/>
          </a:prstGeom>
        </p:spPr>
      </p:pic>
    </p:spTree>
    <p:extLst>
      <p:ext uri="{BB962C8B-B14F-4D97-AF65-F5344CB8AC3E}">
        <p14:creationId xmlns="" xmlns:p14="http://schemas.microsoft.com/office/powerpoint/2010/main" val="3495572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Effect transition="in" filter="diamond(in)">
                                      <p:cBhvr>
                                        <p:cTn id="7" dur="1400"/>
                                        <p:tgtEl>
                                          <p:spTgt spid="1048700"/>
                                        </p:tgtEl>
                                      </p:cBhvr>
                                    </p:animEffect>
                                  </p:childTnLst>
                                </p:cTn>
                              </p:par>
                              <p:par>
                                <p:cTn id="8" presetID="10" presetClass="entr" presetSubtype="0" fill="hold" nodeType="withEffect">
                                  <p:stCondLst>
                                    <p:cond delay="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239933" y="1617000"/>
            <a:ext cx="5712088" cy="4708981"/>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When ABC solves the optimization problem, the location of the food source is abstracted into a point in the solution space. The process of collecting nectar (food source) is also the process of searching for the optimal solution. Considering the global optimization problem (P), then the set of multiple feasible solutions of the P is called a population. Each element (feasible solution) in the population is called a food source. The number of solutions (SN) is equal to the number of employed or onlooker bees.</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8072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4" name="文本框 9">
            <a:extLst>
              <a:ext uri="{FF2B5EF4-FFF2-40B4-BE49-F238E27FC236}">
                <a16:creationId xmlns="" xmlns:a16="http://schemas.microsoft.com/office/drawing/2014/main" id="{ECCB4DAF-269D-4DD6-A122-32D72AAAA854}"/>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61" name="图片 160">
            <a:extLst>
              <a:ext uri="{FF2B5EF4-FFF2-40B4-BE49-F238E27FC236}">
                <a16:creationId xmlns="" xmlns:a16="http://schemas.microsoft.com/office/drawing/2014/main" id="{78E80A7C-E636-458C-892E-9228F5993C2C}"/>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p:blipFill>
        <p:spPr>
          <a:xfrm>
            <a:off x="5906787" y="1988840"/>
            <a:ext cx="6271110" cy="3816424"/>
          </a:xfrm>
          <a:prstGeom prst="rect">
            <a:avLst/>
          </a:prstGeom>
        </p:spPr>
      </p:pic>
    </p:spTree>
    <p:extLst>
      <p:ext uri="{BB962C8B-B14F-4D97-AF65-F5344CB8AC3E}">
        <p14:creationId xmlns="" xmlns:p14="http://schemas.microsoft.com/office/powerpoint/2010/main" val="2357857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1" nodeType="clickEffect">
                                  <p:stCondLst>
                                    <p:cond delay="0"/>
                                  </p:stCondLst>
                                  <p:childTnLst>
                                    <p:set>
                                      <p:cBhvr>
                                        <p:cTn id="12" dur="1" fill="hold">
                                          <p:stCondLst>
                                            <p:cond delay="0"/>
                                          </p:stCondLst>
                                        </p:cTn>
                                        <p:tgtEl>
                                          <p:spTgt spid="1048700"/>
                                        </p:tgtEl>
                                        <p:attrNameLst>
                                          <p:attrName>style.visibility</p:attrName>
                                        </p:attrNameLst>
                                      </p:cBhvr>
                                      <p:to>
                                        <p:strVal val="visible"/>
                                      </p:to>
                                    </p:set>
                                    <p:animEffect transition="in" filter="diamond(in)">
                                      <p:cBhvr>
                                        <p:cTn id="13" dur="1400"/>
                                        <p:tgtEl>
                                          <p:spTgt spid="1048700"/>
                                        </p:tgtEl>
                                      </p:cBhvr>
                                    </p:animEffect>
                                  </p:childTnLst>
                                </p:cTn>
                              </p:par>
                              <p:par>
                                <p:cTn id="14" presetID="10" presetClass="entr" presetSubtype="0" fill="hold" nodeType="withEffect">
                                  <p:stCondLst>
                                    <p:cond delay="80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2" grpId="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6349980" y="1712442"/>
            <a:ext cx="5546622" cy="4914166"/>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Suppose there are two discovered nectar sources A and B. At the beginning, unemployed foragers did not have any information about nectar sources. They have two options:</a:t>
            </a:r>
          </a:p>
          <a:p>
            <a:pPr marL="457200" indent="-457200">
              <a:lnSpc>
                <a:spcPct val="150000"/>
              </a:lnSpc>
              <a:spcAft>
                <a:spcPts val="800"/>
              </a:spcAft>
              <a:buAutoNum type="arabicParenBoth"/>
            </a:pPr>
            <a:r>
              <a:rPr lang="en-US" sz="2000" dirty="0">
                <a:latin typeface="Times New Roman" panose="02020603050405020304" pitchFamily="18" charset="0"/>
                <a:cs typeface="Times New Roman" panose="02020603050405020304" pitchFamily="18" charset="0"/>
              </a:rPr>
              <a:t>As scout bees. They spontaneously search for nectar sources near the hive ('S' line).</a:t>
            </a:r>
          </a:p>
          <a:p>
            <a:pPr marL="457200" indent="-457200">
              <a:lnSpc>
                <a:spcPct val="150000"/>
              </a:lnSpc>
              <a:spcAft>
                <a:spcPts val="800"/>
              </a:spcAft>
              <a:buAutoNum type="arabicParenBoth"/>
            </a:pPr>
            <a:r>
              <a:rPr lang="en-US" sz="2000" dirty="0">
                <a:latin typeface="Times New Roman" panose="02020603050405020304" pitchFamily="18" charset="0"/>
                <a:cs typeface="Times New Roman" panose="02020603050405020304" pitchFamily="18" charset="0"/>
              </a:rPr>
              <a:t>After observing the swing dance of other bees, they can be recruited and start searching for nectar sources based on the information obtained.</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8072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4" name="文本框 9">
            <a:extLst>
              <a:ext uri="{FF2B5EF4-FFF2-40B4-BE49-F238E27FC236}">
                <a16:creationId xmlns="" xmlns:a16="http://schemas.microsoft.com/office/drawing/2014/main" id="{ECCB4DAF-269D-4DD6-A122-32D72AAAA854}"/>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4" name="组合 4">
            <a:extLst>
              <a:ext uri="{FF2B5EF4-FFF2-40B4-BE49-F238E27FC236}">
                <a16:creationId xmlns="" xmlns:a16="http://schemas.microsoft.com/office/drawing/2014/main" id="{128AB470-6277-4500-92C4-AFFB2FDE01D4}"/>
              </a:ext>
            </a:extLst>
          </p:cNvPr>
          <p:cNvGrpSpPr/>
          <p:nvPr/>
        </p:nvGrpSpPr>
        <p:grpSpPr>
          <a:xfrm>
            <a:off x="696806" y="1643480"/>
            <a:ext cx="5252563" cy="5461575"/>
            <a:chOff x="6544844" y="1556792"/>
            <a:chExt cx="5253931" cy="5461575"/>
          </a:xfrm>
        </p:grpSpPr>
        <p:grpSp>
          <p:nvGrpSpPr>
            <p:cNvPr id="5" name="组合 3">
              <a:extLst>
                <a:ext uri="{FF2B5EF4-FFF2-40B4-BE49-F238E27FC236}">
                  <a16:creationId xmlns="" xmlns:a16="http://schemas.microsoft.com/office/drawing/2014/main" id="{049B5BFB-D256-48C8-8F90-587553417763}"/>
                </a:ext>
              </a:extLst>
            </p:cNvPr>
            <p:cNvGrpSpPr/>
            <p:nvPr/>
          </p:nvGrpSpPr>
          <p:grpSpPr>
            <a:xfrm>
              <a:off x="6544844" y="1556792"/>
              <a:ext cx="5253931" cy="5461575"/>
              <a:chOff x="5668007" y="1609943"/>
              <a:chExt cx="5253931" cy="5461575"/>
            </a:xfrm>
          </p:grpSpPr>
          <p:grpSp>
            <p:nvGrpSpPr>
              <p:cNvPr id="6" name="组合 14">
                <a:extLst>
                  <a:ext uri="{FF2B5EF4-FFF2-40B4-BE49-F238E27FC236}">
                    <a16:creationId xmlns="" xmlns:a16="http://schemas.microsoft.com/office/drawing/2014/main" id="{A85EAF67-CBC5-473A-908E-71F0A7375333}"/>
                  </a:ext>
                </a:extLst>
              </p:cNvPr>
              <p:cNvGrpSpPr/>
              <p:nvPr/>
            </p:nvGrpSpPr>
            <p:grpSpPr>
              <a:xfrm>
                <a:off x="5668007" y="1609943"/>
                <a:ext cx="5253931" cy="5461575"/>
                <a:chOff x="7180360" y="7101408"/>
                <a:chExt cx="5253931" cy="5461575"/>
              </a:xfrm>
            </p:grpSpPr>
            <p:grpSp>
              <p:nvGrpSpPr>
                <p:cNvPr id="7" name="组合 15">
                  <a:extLst>
                    <a:ext uri="{FF2B5EF4-FFF2-40B4-BE49-F238E27FC236}">
                      <a16:creationId xmlns="" xmlns:a16="http://schemas.microsoft.com/office/drawing/2014/main" id="{7FA64F74-DC8C-44CB-ACA1-96F5F2F3406E}"/>
                    </a:ext>
                  </a:extLst>
                </p:cNvPr>
                <p:cNvGrpSpPr/>
                <p:nvPr/>
              </p:nvGrpSpPr>
              <p:grpSpPr>
                <a:xfrm>
                  <a:off x="7825779" y="7101408"/>
                  <a:ext cx="4332133" cy="5165830"/>
                  <a:chOff x="7598102" y="1196752"/>
                  <a:chExt cx="4332133" cy="5165830"/>
                </a:xfrm>
              </p:grpSpPr>
              <p:sp>
                <p:nvSpPr>
                  <p:cNvPr id="68" name="矩形 67">
                    <a:extLst>
                      <a:ext uri="{FF2B5EF4-FFF2-40B4-BE49-F238E27FC236}">
                        <a16:creationId xmlns="" xmlns:a16="http://schemas.microsoft.com/office/drawing/2014/main" id="{B77A1456-39B7-42A8-AABE-E462757A0E43}"/>
                      </a:ext>
                    </a:extLst>
                  </p:cNvPr>
                  <p:cNvSpPr/>
                  <p:nvPr/>
                </p:nvSpPr>
                <p:spPr>
                  <a:xfrm>
                    <a:off x="7598102" y="2317790"/>
                    <a:ext cx="3816424" cy="2881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 xmlns:a16="http://schemas.microsoft.com/office/drawing/2014/main" id="{145C8D2F-9137-4219-BF61-1BFA0486C507}"/>
                      </a:ext>
                    </a:extLst>
                  </p:cNvPr>
                  <p:cNvSpPr/>
                  <p:nvPr/>
                </p:nvSpPr>
                <p:spPr>
                  <a:xfrm>
                    <a:off x="10369823" y="2492896"/>
                    <a:ext cx="986924" cy="748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 xmlns:a16="http://schemas.microsoft.com/office/drawing/2014/main" id="{AE18C90C-D5E4-43F0-AE4E-5AE461243E11}"/>
                      </a:ext>
                    </a:extLst>
                  </p:cNvPr>
                  <p:cNvSpPr/>
                  <p:nvPr/>
                </p:nvSpPr>
                <p:spPr>
                  <a:xfrm>
                    <a:off x="10868099" y="5716251"/>
                    <a:ext cx="1062136" cy="646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 xmlns:a16="http://schemas.microsoft.com/office/drawing/2014/main" id="{B4C97640-01E5-4E33-B9E6-7DB65BDB5C23}"/>
                      </a:ext>
                    </a:extLst>
                  </p:cNvPr>
                  <p:cNvSpPr/>
                  <p:nvPr/>
                </p:nvSpPr>
                <p:spPr>
                  <a:xfrm>
                    <a:off x="10868099" y="1196752"/>
                    <a:ext cx="1062136" cy="5996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 xmlns:a16="http://schemas.microsoft.com/office/drawing/2014/main" id="{0C5220C5-705E-490E-86F2-14526D3B5C7F}"/>
                      </a:ext>
                    </a:extLst>
                  </p:cNvPr>
                  <p:cNvSpPr txBox="1"/>
                  <p:nvPr/>
                </p:nvSpPr>
                <p:spPr>
                  <a:xfrm>
                    <a:off x="10297463" y="4305979"/>
                    <a:ext cx="1161205" cy="830997"/>
                  </a:xfrm>
                  <a:prstGeom prst="rect">
                    <a:avLst/>
                  </a:prstGeom>
                  <a:noFill/>
                </p:spPr>
                <p:txBody>
                  <a:bodyPr wrap="square" rtlCol="0">
                    <a:spAutoFit/>
                  </a:bodyPr>
                  <a:lstStyle/>
                  <a:p>
                    <a:r>
                      <a:rPr lang="en-US" altLang="zh-CN" sz="1600" dirty="0"/>
                      <a:t>Unloading honeycomb B</a:t>
                    </a:r>
                    <a:endParaRPr lang="zh-CN" altLang="en-US" sz="1600" dirty="0"/>
                  </a:p>
                </p:txBody>
              </p:sp>
              <p:cxnSp>
                <p:nvCxnSpPr>
                  <p:cNvPr id="73" name="直接箭头连接符 72">
                    <a:extLst>
                      <a:ext uri="{FF2B5EF4-FFF2-40B4-BE49-F238E27FC236}">
                        <a16:creationId xmlns="" xmlns:a16="http://schemas.microsoft.com/office/drawing/2014/main" id="{0006424A-35FC-4F2B-A832-493F228782D2}"/>
                      </a:ext>
                    </a:extLst>
                  </p:cNvPr>
                  <p:cNvCxnSpPr>
                    <a:cxnSpLocks/>
                  </p:cNvCxnSpPr>
                  <p:nvPr/>
                </p:nvCxnSpPr>
                <p:spPr>
                  <a:xfrm flipH="1">
                    <a:off x="10346060" y="3235412"/>
                    <a:ext cx="512423" cy="369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 xmlns:a16="http://schemas.microsoft.com/office/drawing/2014/main" id="{2494BAB3-C89E-4DEB-A2F3-3BF33AEC9EA8}"/>
                      </a:ext>
                    </a:extLst>
                  </p:cNvPr>
                  <p:cNvCxnSpPr>
                    <a:cxnSpLocks/>
                  </p:cNvCxnSpPr>
                  <p:nvPr/>
                </p:nvCxnSpPr>
                <p:spPr>
                  <a:xfrm flipH="1">
                    <a:off x="9986019" y="2706047"/>
                    <a:ext cx="407567" cy="529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 xmlns:a16="http://schemas.microsoft.com/office/drawing/2014/main" id="{48E2BBF1-5D16-4BC3-A07B-5438BC718E4C}"/>
                      </a:ext>
                    </a:extLst>
                  </p:cNvPr>
                  <p:cNvCxnSpPr/>
                  <p:nvPr/>
                </p:nvCxnSpPr>
                <p:spPr>
                  <a:xfrm flipH="1">
                    <a:off x="10858483" y="1815754"/>
                    <a:ext cx="316552" cy="67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 xmlns:a16="http://schemas.microsoft.com/office/drawing/2014/main" id="{3F3603F7-0E9D-40F1-8E55-87DA5E8D561B}"/>
                      </a:ext>
                    </a:extLst>
                  </p:cNvPr>
                  <p:cNvCxnSpPr>
                    <a:cxnSpLocks/>
                  </p:cNvCxnSpPr>
                  <p:nvPr/>
                </p:nvCxnSpPr>
                <p:spPr>
                  <a:xfrm flipH="1">
                    <a:off x="11245378" y="1803401"/>
                    <a:ext cx="194958" cy="689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 xmlns:a16="http://schemas.microsoft.com/office/drawing/2014/main" id="{1A21CF2E-537A-476A-BEAC-D0A2037FD82D}"/>
                      </a:ext>
                    </a:extLst>
                  </p:cNvPr>
                  <p:cNvCxnSpPr/>
                  <p:nvPr/>
                </p:nvCxnSpPr>
                <p:spPr>
                  <a:xfrm flipH="1" flipV="1">
                    <a:off x="10346059" y="3955623"/>
                    <a:ext cx="720080" cy="298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 xmlns:a16="http://schemas.microsoft.com/office/drawing/2014/main" id="{11447BB7-D46E-4FFB-BAB1-64C1CCC6E70A}"/>
                      </a:ext>
                    </a:extLst>
                  </p:cNvPr>
                  <p:cNvCxnSpPr/>
                  <p:nvPr/>
                </p:nvCxnSpPr>
                <p:spPr>
                  <a:xfrm flipH="1" flipV="1">
                    <a:off x="11134746" y="5111080"/>
                    <a:ext cx="459749" cy="605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 name="组合 16">
                  <a:extLst>
                    <a:ext uri="{FF2B5EF4-FFF2-40B4-BE49-F238E27FC236}">
                      <a16:creationId xmlns="" xmlns:a16="http://schemas.microsoft.com/office/drawing/2014/main" id="{A3019C72-50D2-4DCA-AF6F-EFB9F7ADA881}"/>
                    </a:ext>
                  </a:extLst>
                </p:cNvPr>
                <p:cNvGrpSpPr/>
                <p:nvPr/>
              </p:nvGrpSpPr>
              <p:grpSpPr>
                <a:xfrm>
                  <a:off x="7180360" y="7114073"/>
                  <a:ext cx="5253931" cy="5448910"/>
                  <a:chOff x="6926460" y="1190670"/>
                  <a:chExt cx="5253931" cy="5448910"/>
                </a:xfrm>
              </p:grpSpPr>
              <p:sp>
                <p:nvSpPr>
                  <p:cNvPr id="18" name="椭圆 17">
                    <a:extLst>
                      <a:ext uri="{FF2B5EF4-FFF2-40B4-BE49-F238E27FC236}">
                        <a16:creationId xmlns="" xmlns:a16="http://schemas.microsoft.com/office/drawing/2014/main" id="{F84A6B6D-56B9-41CD-9D6F-E2CFBF7F740D}"/>
                      </a:ext>
                    </a:extLst>
                  </p:cNvPr>
                  <p:cNvSpPr/>
                  <p:nvPr/>
                </p:nvSpPr>
                <p:spPr>
                  <a:xfrm>
                    <a:off x="8617867" y="2888940"/>
                    <a:ext cx="1728192"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DC1539CB-2EA1-4B13-9F84-F69D309D1AC7}"/>
                      </a:ext>
                    </a:extLst>
                  </p:cNvPr>
                  <p:cNvSpPr/>
                  <p:nvPr/>
                </p:nvSpPr>
                <p:spPr>
                  <a:xfrm>
                    <a:off x="10369823" y="4254187"/>
                    <a:ext cx="977320" cy="830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 xmlns:a16="http://schemas.microsoft.com/office/drawing/2014/main" id="{5928C47A-34D4-4A81-90D5-56C3C63D088F}"/>
                      </a:ext>
                    </a:extLst>
                  </p:cNvPr>
                  <p:cNvCxnSpPr>
                    <a:cxnSpLocks/>
                  </p:cNvCxnSpPr>
                  <p:nvPr/>
                </p:nvCxnSpPr>
                <p:spPr>
                  <a:xfrm flipH="1" flipV="1">
                    <a:off x="7974212" y="1725670"/>
                    <a:ext cx="1147713" cy="1319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 xmlns:a16="http://schemas.microsoft.com/office/drawing/2014/main" id="{300B014B-E9A6-4725-8A29-101E8E498923}"/>
                      </a:ext>
                    </a:extLst>
                  </p:cNvPr>
                  <p:cNvCxnSpPr>
                    <a:cxnSpLocks/>
                  </p:cNvCxnSpPr>
                  <p:nvPr/>
                </p:nvCxnSpPr>
                <p:spPr>
                  <a:xfrm flipH="1">
                    <a:off x="7948077" y="4493604"/>
                    <a:ext cx="1065052" cy="11533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9" name="组合 21">
                    <a:extLst>
                      <a:ext uri="{FF2B5EF4-FFF2-40B4-BE49-F238E27FC236}">
                        <a16:creationId xmlns="" xmlns:a16="http://schemas.microsoft.com/office/drawing/2014/main" id="{9682A0F9-2915-4D27-B7AB-746719748E6A}"/>
                      </a:ext>
                    </a:extLst>
                  </p:cNvPr>
                  <p:cNvGrpSpPr/>
                  <p:nvPr/>
                </p:nvGrpSpPr>
                <p:grpSpPr>
                  <a:xfrm>
                    <a:off x="6926460" y="1270501"/>
                    <a:ext cx="1259359" cy="923330"/>
                    <a:chOff x="7537747" y="1196752"/>
                    <a:chExt cx="1259359" cy="923330"/>
                  </a:xfrm>
                </p:grpSpPr>
                <p:sp>
                  <p:nvSpPr>
                    <p:cNvPr id="65" name="矩形 64">
                      <a:extLst>
                        <a:ext uri="{FF2B5EF4-FFF2-40B4-BE49-F238E27FC236}">
                          <a16:creationId xmlns="" xmlns:a16="http://schemas.microsoft.com/office/drawing/2014/main" id="{53D89D65-8B10-48D2-AC67-1E48A1F91147}"/>
                        </a:ext>
                      </a:extLst>
                    </p:cNvPr>
                    <p:cNvSpPr/>
                    <p:nvPr/>
                  </p:nvSpPr>
                  <p:spPr>
                    <a:xfrm>
                      <a:off x="7537747" y="1196752"/>
                      <a:ext cx="1259359" cy="5996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 xmlns:a16="http://schemas.microsoft.com/office/drawing/2014/main" id="{AF493DB7-66CA-4278-9F4B-6F1FD6AC2CCD}"/>
                        </a:ext>
                      </a:extLst>
                    </p:cNvPr>
                    <p:cNvSpPr txBox="1"/>
                    <p:nvPr/>
                  </p:nvSpPr>
                  <p:spPr>
                    <a:xfrm>
                      <a:off x="7564390" y="1196752"/>
                      <a:ext cx="1180254" cy="923330"/>
                    </a:xfrm>
                    <a:prstGeom prst="rect">
                      <a:avLst/>
                    </a:prstGeom>
                    <a:noFill/>
                  </p:spPr>
                  <p:txBody>
                    <a:bodyPr wrap="square" rtlCol="0">
                      <a:spAutoFit/>
                    </a:bodyPr>
                    <a:lstStyle/>
                    <a:p>
                      <a:r>
                        <a:rPr lang="en-US" altLang="zh-CN" dirty="0"/>
                        <a:t>Not nectar source</a:t>
                      </a:r>
                      <a:endParaRPr lang="zh-CN" altLang="en-US" dirty="0"/>
                    </a:p>
                  </p:txBody>
                </p:sp>
              </p:grpSp>
              <p:sp>
                <p:nvSpPr>
                  <p:cNvPr id="23" name="文本框 22">
                    <a:extLst>
                      <a:ext uri="{FF2B5EF4-FFF2-40B4-BE49-F238E27FC236}">
                        <a16:creationId xmlns="" xmlns:a16="http://schemas.microsoft.com/office/drawing/2014/main" id="{7EA2745E-016B-4225-AB42-3C8A2A614837}"/>
                      </a:ext>
                    </a:extLst>
                  </p:cNvPr>
                  <p:cNvSpPr txBox="1"/>
                  <p:nvPr/>
                </p:nvSpPr>
                <p:spPr>
                  <a:xfrm>
                    <a:off x="10868099" y="1190670"/>
                    <a:ext cx="1062136" cy="923330"/>
                  </a:xfrm>
                  <a:prstGeom prst="rect">
                    <a:avLst/>
                  </a:prstGeom>
                  <a:noFill/>
                </p:spPr>
                <p:txBody>
                  <a:bodyPr wrap="square" rtlCol="0">
                    <a:spAutoFit/>
                  </a:bodyPr>
                  <a:lstStyle/>
                  <a:p>
                    <a:r>
                      <a:rPr lang="en-US" altLang="zh-CN" dirty="0"/>
                      <a:t>Nectar source A</a:t>
                    </a:r>
                    <a:endParaRPr lang="zh-CN" altLang="en-US" dirty="0"/>
                  </a:p>
                </p:txBody>
              </p:sp>
              <p:sp>
                <p:nvSpPr>
                  <p:cNvPr id="24" name="文本框 23">
                    <a:extLst>
                      <a:ext uri="{FF2B5EF4-FFF2-40B4-BE49-F238E27FC236}">
                        <a16:creationId xmlns="" xmlns:a16="http://schemas.microsoft.com/office/drawing/2014/main" id="{BEDF13C7-7804-4331-9B40-45BEC2D20A8D}"/>
                      </a:ext>
                    </a:extLst>
                  </p:cNvPr>
                  <p:cNvSpPr txBox="1"/>
                  <p:nvPr/>
                </p:nvSpPr>
                <p:spPr>
                  <a:xfrm>
                    <a:off x="10878066" y="5716250"/>
                    <a:ext cx="999932" cy="923330"/>
                  </a:xfrm>
                  <a:prstGeom prst="rect">
                    <a:avLst/>
                  </a:prstGeom>
                  <a:noFill/>
                </p:spPr>
                <p:txBody>
                  <a:bodyPr wrap="square" rtlCol="0">
                    <a:spAutoFit/>
                  </a:bodyPr>
                  <a:lstStyle/>
                  <a:p>
                    <a:r>
                      <a:rPr lang="en-US" altLang="zh-CN" dirty="0"/>
                      <a:t>Nectar source B</a:t>
                    </a:r>
                    <a:endParaRPr lang="zh-CN" altLang="en-US" dirty="0"/>
                  </a:p>
                </p:txBody>
              </p:sp>
              <p:grpSp>
                <p:nvGrpSpPr>
                  <p:cNvPr id="10" name="组合 24">
                    <a:extLst>
                      <a:ext uri="{FF2B5EF4-FFF2-40B4-BE49-F238E27FC236}">
                        <a16:creationId xmlns="" xmlns:a16="http://schemas.microsoft.com/office/drawing/2014/main" id="{619181AD-5C3F-4332-AD79-4BCF1FA7758E}"/>
                      </a:ext>
                    </a:extLst>
                  </p:cNvPr>
                  <p:cNvGrpSpPr/>
                  <p:nvPr/>
                </p:nvGrpSpPr>
                <p:grpSpPr>
                  <a:xfrm>
                    <a:off x="7034199" y="5548269"/>
                    <a:ext cx="1260750" cy="665329"/>
                    <a:chOff x="7536356" y="5788007"/>
                    <a:chExt cx="1260750" cy="665329"/>
                  </a:xfrm>
                </p:grpSpPr>
                <p:sp>
                  <p:nvSpPr>
                    <p:cNvPr id="63" name="矩形 62">
                      <a:extLst>
                        <a:ext uri="{FF2B5EF4-FFF2-40B4-BE49-F238E27FC236}">
                          <a16:creationId xmlns="" xmlns:a16="http://schemas.microsoft.com/office/drawing/2014/main" id="{9878188B-4D0B-4C73-9208-9D4C6F9E7242}"/>
                        </a:ext>
                      </a:extLst>
                    </p:cNvPr>
                    <p:cNvSpPr/>
                    <p:nvPr/>
                  </p:nvSpPr>
                  <p:spPr>
                    <a:xfrm>
                      <a:off x="7536356" y="5788007"/>
                      <a:ext cx="1126702" cy="665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 xmlns:a16="http://schemas.microsoft.com/office/drawing/2014/main" id="{C3BECFC6-BDCB-4CDF-9D50-14E5181F0163}"/>
                        </a:ext>
                      </a:extLst>
                    </p:cNvPr>
                    <p:cNvSpPr txBox="1"/>
                    <p:nvPr/>
                  </p:nvSpPr>
                  <p:spPr>
                    <a:xfrm>
                      <a:off x="7546323" y="5805264"/>
                      <a:ext cx="1250783" cy="646331"/>
                    </a:xfrm>
                    <a:prstGeom prst="rect">
                      <a:avLst/>
                    </a:prstGeom>
                    <a:noFill/>
                  </p:spPr>
                  <p:txBody>
                    <a:bodyPr wrap="square" rtlCol="0">
                      <a:spAutoFit/>
                    </a:bodyPr>
                    <a:lstStyle/>
                    <a:p>
                      <a:r>
                        <a:rPr lang="en-US" altLang="zh-CN" dirty="0"/>
                        <a:t>Not</a:t>
                      </a:r>
                      <a:r>
                        <a:rPr lang="zh-CN" altLang="en-US" dirty="0"/>
                        <a:t> </a:t>
                      </a:r>
                      <a:r>
                        <a:rPr lang="en-US" altLang="zh-CN" dirty="0"/>
                        <a:t>nectar source</a:t>
                      </a:r>
                      <a:endParaRPr lang="zh-CN" altLang="en-US" dirty="0"/>
                    </a:p>
                  </p:txBody>
                </p:sp>
              </p:grpSp>
              <p:sp>
                <p:nvSpPr>
                  <p:cNvPr id="26" name="文本框 25">
                    <a:extLst>
                      <a:ext uri="{FF2B5EF4-FFF2-40B4-BE49-F238E27FC236}">
                        <a16:creationId xmlns="" xmlns:a16="http://schemas.microsoft.com/office/drawing/2014/main" id="{B6EE0A5D-B447-4BAF-95A4-5A7D5FD8F164}"/>
                      </a:ext>
                    </a:extLst>
                  </p:cNvPr>
                  <p:cNvSpPr txBox="1"/>
                  <p:nvPr/>
                </p:nvSpPr>
                <p:spPr>
                  <a:xfrm>
                    <a:off x="8873975" y="3153883"/>
                    <a:ext cx="1495848" cy="646331"/>
                  </a:xfrm>
                  <a:prstGeom prst="rect">
                    <a:avLst/>
                  </a:prstGeom>
                  <a:noFill/>
                </p:spPr>
                <p:txBody>
                  <a:bodyPr wrap="square" rtlCol="0">
                    <a:spAutoFit/>
                  </a:bodyPr>
                  <a:lstStyle/>
                  <a:p>
                    <a:r>
                      <a:rPr lang="en-US" altLang="zh-CN" dirty="0"/>
                      <a:t>Swing</a:t>
                    </a:r>
                    <a:r>
                      <a:rPr lang="zh-CN" altLang="en-US" dirty="0"/>
                      <a:t> </a:t>
                    </a:r>
                    <a:r>
                      <a:rPr lang="en-US" altLang="zh-CN" dirty="0"/>
                      <a:t>dance area A</a:t>
                    </a:r>
                    <a:endParaRPr lang="zh-CN" altLang="en-US" dirty="0"/>
                  </a:p>
                </p:txBody>
              </p:sp>
              <p:sp>
                <p:nvSpPr>
                  <p:cNvPr id="27" name="文本框 26">
                    <a:extLst>
                      <a:ext uri="{FF2B5EF4-FFF2-40B4-BE49-F238E27FC236}">
                        <a16:creationId xmlns="" xmlns:a16="http://schemas.microsoft.com/office/drawing/2014/main" id="{0BBA4D16-596A-44F5-8F7B-AE2951BD01C6}"/>
                      </a:ext>
                    </a:extLst>
                  </p:cNvPr>
                  <p:cNvSpPr txBox="1"/>
                  <p:nvPr/>
                </p:nvSpPr>
                <p:spPr>
                  <a:xfrm>
                    <a:off x="10293949" y="2473441"/>
                    <a:ext cx="1302645" cy="830997"/>
                  </a:xfrm>
                  <a:prstGeom prst="rect">
                    <a:avLst/>
                  </a:prstGeom>
                  <a:noFill/>
                </p:spPr>
                <p:txBody>
                  <a:bodyPr wrap="square" rtlCol="0">
                    <a:spAutoFit/>
                  </a:bodyPr>
                  <a:lstStyle/>
                  <a:p>
                    <a:r>
                      <a:rPr lang="en-US" altLang="zh-CN" sz="1600" dirty="0"/>
                      <a:t>Unloading honeycomb A</a:t>
                    </a:r>
                    <a:endParaRPr lang="zh-CN" altLang="en-US" sz="1600" dirty="0"/>
                  </a:p>
                </p:txBody>
              </p:sp>
              <p:sp>
                <p:nvSpPr>
                  <p:cNvPr id="28" name="文本框 27">
                    <a:extLst>
                      <a:ext uri="{FF2B5EF4-FFF2-40B4-BE49-F238E27FC236}">
                        <a16:creationId xmlns="" xmlns:a16="http://schemas.microsoft.com/office/drawing/2014/main" id="{B43F0239-1FF7-476E-97BF-7BA3E4E2D83A}"/>
                      </a:ext>
                    </a:extLst>
                  </p:cNvPr>
                  <p:cNvSpPr txBox="1"/>
                  <p:nvPr/>
                </p:nvSpPr>
                <p:spPr>
                  <a:xfrm>
                    <a:off x="7609296" y="2548670"/>
                    <a:ext cx="1264679" cy="584775"/>
                  </a:xfrm>
                  <a:prstGeom prst="rect">
                    <a:avLst/>
                  </a:prstGeom>
                  <a:noFill/>
                </p:spPr>
                <p:txBody>
                  <a:bodyPr wrap="square" rtlCol="0">
                    <a:spAutoFit/>
                  </a:bodyPr>
                  <a:lstStyle/>
                  <a:p>
                    <a:r>
                      <a:rPr lang="en-US" altLang="zh-CN" sz="1600" dirty="0"/>
                      <a:t>Unemployed foragers</a:t>
                    </a:r>
                    <a:endParaRPr lang="zh-CN" altLang="en-US" sz="1600" dirty="0"/>
                  </a:p>
                </p:txBody>
              </p:sp>
              <p:sp>
                <p:nvSpPr>
                  <p:cNvPr id="29" name="文本框 28">
                    <a:extLst>
                      <a:ext uri="{FF2B5EF4-FFF2-40B4-BE49-F238E27FC236}">
                        <a16:creationId xmlns="" xmlns:a16="http://schemas.microsoft.com/office/drawing/2014/main" id="{E809CED4-8AD5-42FE-A022-F00A189174E9}"/>
                      </a:ext>
                    </a:extLst>
                  </p:cNvPr>
                  <p:cNvSpPr txBox="1"/>
                  <p:nvPr/>
                </p:nvSpPr>
                <p:spPr>
                  <a:xfrm>
                    <a:off x="7598102" y="4539939"/>
                    <a:ext cx="1264679" cy="584775"/>
                  </a:xfrm>
                  <a:prstGeom prst="rect">
                    <a:avLst/>
                  </a:prstGeom>
                  <a:noFill/>
                </p:spPr>
                <p:txBody>
                  <a:bodyPr wrap="square" rtlCol="0">
                    <a:spAutoFit/>
                  </a:bodyPr>
                  <a:lstStyle/>
                  <a:p>
                    <a:r>
                      <a:rPr lang="en-US" altLang="zh-CN" sz="1600" dirty="0"/>
                      <a:t>Unemployed foragers</a:t>
                    </a:r>
                    <a:endParaRPr lang="zh-CN" altLang="en-US" sz="1600" dirty="0"/>
                  </a:p>
                </p:txBody>
              </p:sp>
              <p:sp>
                <p:nvSpPr>
                  <p:cNvPr id="30" name="文本框 29">
                    <a:extLst>
                      <a:ext uri="{FF2B5EF4-FFF2-40B4-BE49-F238E27FC236}">
                        <a16:creationId xmlns="" xmlns:a16="http://schemas.microsoft.com/office/drawing/2014/main" id="{A977AF24-F564-49DF-8481-79F131F4B5EC}"/>
                      </a:ext>
                    </a:extLst>
                  </p:cNvPr>
                  <p:cNvSpPr txBox="1"/>
                  <p:nvPr/>
                </p:nvSpPr>
                <p:spPr>
                  <a:xfrm>
                    <a:off x="8873975" y="3864012"/>
                    <a:ext cx="1495848" cy="646331"/>
                  </a:xfrm>
                  <a:prstGeom prst="rect">
                    <a:avLst/>
                  </a:prstGeom>
                  <a:noFill/>
                </p:spPr>
                <p:txBody>
                  <a:bodyPr wrap="square" rtlCol="0">
                    <a:spAutoFit/>
                  </a:bodyPr>
                  <a:lstStyle/>
                  <a:p>
                    <a:r>
                      <a:rPr lang="en-US" altLang="zh-CN" dirty="0"/>
                      <a:t>Swing</a:t>
                    </a:r>
                    <a:r>
                      <a:rPr lang="zh-CN" altLang="en-US" dirty="0"/>
                      <a:t> </a:t>
                    </a:r>
                    <a:r>
                      <a:rPr lang="en-US" altLang="zh-CN" dirty="0"/>
                      <a:t>dance area B</a:t>
                    </a:r>
                    <a:endParaRPr lang="zh-CN" altLang="en-US" dirty="0"/>
                  </a:p>
                </p:txBody>
              </p:sp>
              <p:cxnSp>
                <p:nvCxnSpPr>
                  <p:cNvPr id="31" name="直接箭头连接符 30">
                    <a:extLst>
                      <a:ext uri="{FF2B5EF4-FFF2-40B4-BE49-F238E27FC236}">
                        <a16:creationId xmlns="" xmlns:a16="http://schemas.microsoft.com/office/drawing/2014/main" id="{0B14C4F2-0357-4813-9AF4-E6F42939A634}"/>
                      </a:ext>
                    </a:extLst>
                  </p:cNvPr>
                  <p:cNvCxnSpPr>
                    <a:stCxn id="28" idx="2"/>
                  </p:cNvCxnSpPr>
                  <p:nvPr/>
                </p:nvCxnSpPr>
                <p:spPr>
                  <a:xfrm>
                    <a:off x="8241636" y="3133445"/>
                    <a:ext cx="503008" cy="943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 xmlns:a16="http://schemas.microsoft.com/office/drawing/2014/main" id="{CB78D03D-A790-4938-A873-70375FFA64D7}"/>
                      </a:ext>
                    </a:extLst>
                  </p:cNvPr>
                  <p:cNvCxnSpPr>
                    <a:stCxn id="28" idx="2"/>
                    <a:endCxn id="26" idx="1"/>
                  </p:cNvCxnSpPr>
                  <p:nvPr/>
                </p:nvCxnSpPr>
                <p:spPr>
                  <a:xfrm>
                    <a:off x="8241636" y="3133445"/>
                    <a:ext cx="632339" cy="343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 xmlns:a16="http://schemas.microsoft.com/office/drawing/2014/main" id="{B74B4ADB-8DC2-4969-A0EE-504FE9A5896D}"/>
                      </a:ext>
                    </a:extLst>
                  </p:cNvPr>
                  <p:cNvCxnSpPr/>
                  <p:nvPr/>
                </p:nvCxnSpPr>
                <p:spPr>
                  <a:xfrm flipH="1" flipV="1">
                    <a:off x="9842003" y="4329579"/>
                    <a:ext cx="551583" cy="497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 xmlns:a16="http://schemas.microsoft.com/office/drawing/2014/main" id="{E6A8FA43-9340-443E-985A-D15751B2CB97}"/>
                      </a:ext>
                    </a:extLst>
                  </p:cNvPr>
                  <p:cNvCxnSpPr/>
                  <p:nvPr/>
                </p:nvCxnSpPr>
                <p:spPr>
                  <a:xfrm flipH="1" flipV="1">
                    <a:off x="10706099" y="5085184"/>
                    <a:ext cx="468936" cy="631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连接符: 曲线 34">
                    <a:extLst>
                      <a:ext uri="{FF2B5EF4-FFF2-40B4-BE49-F238E27FC236}">
                        <a16:creationId xmlns="" xmlns:a16="http://schemas.microsoft.com/office/drawing/2014/main" id="{56ADE5B9-A844-491D-AE0E-9B5AF31DD313}"/>
                      </a:ext>
                    </a:extLst>
                  </p:cNvPr>
                  <p:cNvCxnSpPr>
                    <a:cxnSpLocks/>
                    <a:stCxn id="28" idx="2"/>
                  </p:cNvCxnSpPr>
                  <p:nvPr/>
                </p:nvCxnSpPr>
                <p:spPr>
                  <a:xfrm rot="5400000" flipH="1">
                    <a:off x="7049516" y="1941325"/>
                    <a:ext cx="1263252" cy="1120988"/>
                  </a:xfrm>
                  <a:prstGeom prst="curvedConnector3">
                    <a:avLst>
                      <a:gd name="adj1" fmla="val -18096"/>
                    </a:avLst>
                  </a:prstGeom>
                  <a:ln>
                    <a:tailEnd type="triangle"/>
                  </a:ln>
                </p:spPr>
                <p:style>
                  <a:lnRef idx="1">
                    <a:schemeClr val="dk1"/>
                  </a:lnRef>
                  <a:fillRef idx="0">
                    <a:schemeClr val="dk1"/>
                  </a:fillRef>
                  <a:effectRef idx="0">
                    <a:schemeClr val="dk1"/>
                  </a:effectRef>
                  <a:fontRef idx="minor">
                    <a:schemeClr val="tx1"/>
                  </a:fontRef>
                </p:style>
              </p:cxnSp>
              <p:cxnSp>
                <p:nvCxnSpPr>
                  <p:cNvPr id="36" name="连接符: 曲线 35">
                    <a:extLst>
                      <a:ext uri="{FF2B5EF4-FFF2-40B4-BE49-F238E27FC236}">
                        <a16:creationId xmlns="" xmlns:a16="http://schemas.microsoft.com/office/drawing/2014/main" id="{D5B38DD4-A304-450C-88F8-A07AB6A50BC8}"/>
                      </a:ext>
                    </a:extLst>
                  </p:cNvPr>
                  <p:cNvCxnSpPr>
                    <a:cxnSpLocks/>
                    <a:stCxn id="28" idx="2"/>
                  </p:cNvCxnSpPr>
                  <p:nvPr/>
                </p:nvCxnSpPr>
                <p:spPr>
                  <a:xfrm rot="5400000">
                    <a:off x="6561939" y="3885828"/>
                    <a:ext cx="2432080" cy="92731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7" name="连接符: 曲线 36">
                    <a:extLst>
                      <a:ext uri="{FF2B5EF4-FFF2-40B4-BE49-F238E27FC236}">
                        <a16:creationId xmlns="" xmlns:a16="http://schemas.microsoft.com/office/drawing/2014/main" id="{148FD073-E713-4FE8-B119-DC6BF8C8317B}"/>
                      </a:ext>
                    </a:extLst>
                  </p:cNvPr>
                  <p:cNvCxnSpPr>
                    <a:cxnSpLocks/>
                    <a:endCxn id="24" idx="1"/>
                  </p:cNvCxnSpPr>
                  <p:nvPr/>
                </p:nvCxnSpPr>
                <p:spPr>
                  <a:xfrm rot="16200000" flipH="1">
                    <a:off x="9374217" y="4674067"/>
                    <a:ext cx="1628966" cy="137873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9" name="连接符: 曲线 38">
                    <a:extLst>
                      <a:ext uri="{FF2B5EF4-FFF2-40B4-BE49-F238E27FC236}">
                        <a16:creationId xmlns="" xmlns:a16="http://schemas.microsoft.com/office/drawing/2014/main" id="{3FC136F5-D939-4562-BE06-B4144EECD49B}"/>
                      </a:ext>
                    </a:extLst>
                  </p:cNvPr>
                  <p:cNvCxnSpPr/>
                  <p:nvPr/>
                </p:nvCxnSpPr>
                <p:spPr>
                  <a:xfrm rot="16200000" flipH="1">
                    <a:off x="11087145" y="4925396"/>
                    <a:ext cx="1046565" cy="535141"/>
                  </a:xfrm>
                  <a:prstGeom prst="curvedConnector3">
                    <a:avLst>
                      <a:gd name="adj1" fmla="val -10189"/>
                    </a:avLst>
                  </a:prstGeom>
                  <a:ln>
                    <a:tailEnd type="triangle"/>
                  </a:ln>
                </p:spPr>
                <p:style>
                  <a:lnRef idx="1">
                    <a:schemeClr val="dk1"/>
                  </a:lnRef>
                  <a:fillRef idx="0">
                    <a:schemeClr val="dk1"/>
                  </a:fillRef>
                  <a:effectRef idx="0">
                    <a:schemeClr val="dk1"/>
                  </a:effectRef>
                  <a:fontRef idx="minor">
                    <a:schemeClr val="tx1"/>
                  </a:fontRef>
                </p:style>
              </p:cxnSp>
              <p:cxnSp>
                <p:nvCxnSpPr>
                  <p:cNvPr id="40" name="连接符: 曲线 39">
                    <a:extLst>
                      <a:ext uri="{FF2B5EF4-FFF2-40B4-BE49-F238E27FC236}">
                        <a16:creationId xmlns="" xmlns:a16="http://schemas.microsoft.com/office/drawing/2014/main" id="{0518DF65-5150-416F-9D52-C97F28A22352}"/>
                      </a:ext>
                    </a:extLst>
                  </p:cNvPr>
                  <p:cNvCxnSpPr>
                    <a:cxnSpLocks/>
                    <a:endCxn id="23" idx="1"/>
                  </p:cNvCxnSpPr>
                  <p:nvPr/>
                </p:nvCxnSpPr>
                <p:spPr>
                  <a:xfrm rot="5400000" flipH="1" flipV="1">
                    <a:off x="9585800" y="1688436"/>
                    <a:ext cx="1318399" cy="124619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1" name="连接符: 曲线 40">
                    <a:extLst>
                      <a:ext uri="{FF2B5EF4-FFF2-40B4-BE49-F238E27FC236}">
                        <a16:creationId xmlns="" xmlns:a16="http://schemas.microsoft.com/office/drawing/2014/main" id="{B4307766-68AD-4B46-9B0D-6E1452806B63}"/>
                      </a:ext>
                    </a:extLst>
                  </p:cNvPr>
                  <p:cNvCxnSpPr>
                    <a:cxnSpLocks/>
                    <a:stCxn id="23" idx="1"/>
                  </p:cNvCxnSpPr>
                  <p:nvPr/>
                </p:nvCxnSpPr>
                <p:spPr>
                  <a:xfrm rot="10800000" flipV="1">
                    <a:off x="10416404" y="1652334"/>
                    <a:ext cx="451697" cy="85036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2" name="连接符: 曲线 41">
                    <a:extLst>
                      <a:ext uri="{FF2B5EF4-FFF2-40B4-BE49-F238E27FC236}">
                        <a16:creationId xmlns="" xmlns:a16="http://schemas.microsoft.com/office/drawing/2014/main" id="{6AB66012-82D1-4F6B-A19C-7C0B0FC01C2B}"/>
                      </a:ext>
                    </a:extLst>
                  </p:cNvPr>
                  <p:cNvCxnSpPr>
                    <a:cxnSpLocks/>
                  </p:cNvCxnSpPr>
                  <p:nvPr/>
                </p:nvCxnSpPr>
                <p:spPr>
                  <a:xfrm rot="5400000" flipH="1" flipV="1">
                    <a:off x="11092871" y="2079631"/>
                    <a:ext cx="1059448" cy="531694"/>
                  </a:xfrm>
                  <a:prstGeom prst="curvedConnector3">
                    <a:avLst>
                      <a:gd name="adj1" fmla="val -8498"/>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 xmlns:a16="http://schemas.microsoft.com/office/drawing/2014/main" id="{0E662739-C992-4374-AA90-204A0F4D95AE}"/>
                      </a:ext>
                    </a:extLst>
                  </p:cNvPr>
                  <p:cNvSpPr txBox="1"/>
                  <p:nvPr/>
                </p:nvSpPr>
                <p:spPr>
                  <a:xfrm>
                    <a:off x="7019075" y="2620139"/>
                    <a:ext cx="325907" cy="369332"/>
                  </a:xfrm>
                  <a:prstGeom prst="rect">
                    <a:avLst/>
                  </a:prstGeom>
                  <a:noFill/>
                </p:spPr>
                <p:txBody>
                  <a:bodyPr wrap="square" rtlCol="0">
                    <a:spAutoFit/>
                  </a:bodyPr>
                  <a:lstStyle/>
                  <a:p>
                    <a:r>
                      <a:rPr lang="en-US" altLang="zh-CN" dirty="0"/>
                      <a:t>S</a:t>
                    </a:r>
                    <a:endParaRPr lang="zh-CN" altLang="en-US" dirty="0"/>
                  </a:p>
                </p:txBody>
              </p:sp>
              <p:sp>
                <p:nvSpPr>
                  <p:cNvPr id="44" name="文本框 43">
                    <a:extLst>
                      <a:ext uri="{FF2B5EF4-FFF2-40B4-BE49-F238E27FC236}">
                        <a16:creationId xmlns="" xmlns:a16="http://schemas.microsoft.com/office/drawing/2014/main" id="{148D48ED-DC00-43E9-9D78-935005D0CCC6}"/>
                      </a:ext>
                    </a:extLst>
                  </p:cNvPr>
                  <p:cNvSpPr txBox="1"/>
                  <p:nvPr/>
                </p:nvSpPr>
                <p:spPr>
                  <a:xfrm>
                    <a:off x="7712026" y="3951667"/>
                    <a:ext cx="325907" cy="369332"/>
                  </a:xfrm>
                  <a:prstGeom prst="rect">
                    <a:avLst/>
                  </a:prstGeom>
                  <a:noFill/>
                </p:spPr>
                <p:txBody>
                  <a:bodyPr wrap="square" rtlCol="0">
                    <a:spAutoFit/>
                  </a:bodyPr>
                  <a:lstStyle/>
                  <a:p>
                    <a:r>
                      <a:rPr lang="en-US" altLang="zh-CN" dirty="0"/>
                      <a:t>S</a:t>
                    </a:r>
                    <a:endParaRPr lang="zh-CN" altLang="en-US" dirty="0"/>
                  </a:p>
                </p:txBody>
              </p:sp>
              <p:sp>
                <p:nvSpPr>
                  <p:cNvPr id="45" name="文本框 44">
                    <a:extLst>
                      <a:ext uri="{FF2B5EF4-FFF2-40B4-BE49-F238E27FC236}">
                        <a16:creationId xmlns="" xmlns:a16="http://schemas.microsoft.com/office/drawing/2014/main" id="{AC68A53D-1F79-4877-9CA5-99EE273CC2BF}"/>
                      </a:ext>
                    </a:extLst>
                  </p:cNvPr>
                  <p:cNvSpPr txBox="1"/>
                  <p:nvPr/>
                </p:nvSpPr>
                <p:spPr>
                  <a:xfrm>
                    <a:off x="8191572" y="5232196"/>
                    <a:ext cx="325907" cy="369332"/>
                  </a:xfrm>
                  <a:prstGeom prst="rect">
                    <a:avLst/>
                  </a:prstGeom>
                  <a:noFill/>
                </p:spPr>
                <p:txBody>
                  <a:bodyPr wrap="square" rtlCol="0">
                    <a:spAutoFit/>
                  </a:bodyPr>
                  <a:lstStyle/>
                  <a:p>
                    <a:r>
                      <a:rPr lang="en-US" altLang="zh-CN" dirty="0"/>
                      <a:t>S</a:t>
                    </a:r>
                    <a:endParaRPr lang="zh-CN" altLang="en-US" dirty="0"/>
                  </a:p>
                </p:txBody>
              </p:sp>
              <p:sp>
                <p:nvSpPr>
                  <p:cNvPr id="46" name="文本框 45">
                    <a:extLst>
                      <a:ext uri="{FF2B5EF4-FFF2-40B4-BE49-F238E27FC236}">
                        <a16:creationId xmlns="" xmlns:a16="http://schemas.microsoft.com/office/drawing/2014/main" id="{D834394D-1EB7-4A43-AF31-0856C769382D}"/>
                      </a:ext>
                    </a:extLst>
                  </p:cNvPr>
                  <p:cNvSpPr txBox="1"/>
                  <p:nvPr/>
                </p:nvSpPr>
                <p:spPr>
                  <a:xfrm>
                    <a:off x="8668445" y="2325398"/>
                    <a:ext cx="325907" cy="369332"/>
                  </a:xfrm>
                  <a:prstGeom prst="rect">
                    <a:avLst/>
                  </a:prstGeom>
                  <a:noFill/>
                </p:spPr>
                <p:txBody>
                  <a:bodyPr wrap="square" rtlCol="0">
                    <a:spAutoFit/>
                  </a:bodyPr>
                  <a:lstStyle/>
                  <a:p>
                    <a:r>
                      <a:rPr lang="en-US" altLang="zh-CN" dirty="0"/>
                      <a:t>S</a:t>
                    </a:r>
                    <a:endParaRPr lang="zh-CN" altLang="en-US" dirty="0"/>
                  </a:p>
                </p:txBody>
              </p:sp>
              <p:sp>
                <p:nvSpPr>
                  <p:cNvPr id="47" name="文本框 46">
                    <a:extLst>
                      <a:ext uri="{FF2B5EF4-FFF2-40B4-BE49-F238E27FC236}">
                        <a16:creationId xmlns="" xmlns:a16="http://schemas.microsoft.com/office/drawing/2014/main" id="{AA676D95-58A4-40A1-9013-EA33CD3E8CDA}"/>
                      </a:ext>
                    </a:extLst>
                  </p:cNvPr>
                  <p:cNvSpPr txBox="1"/>
                  <p:nvPr/>
                </p:nvSpPr>
                <p:spPr>
                  <a:xfrm>
                    <a:off x="8435309" y="3026776"/>
                    <a:ext cx="325907" cy="369332"/>
                  </a:xfrm>
                  <a:prstGeom prst="rect">
                    <a:avLst/>
                  </a:prstGeom>
                  <a:noFill/>
                </p:spPr>
                <p:txBody>
                  <a:bodyPr wrap="square" rtlCol="0">
                    <a:spAutoFit/>
                  </a:bodyPr>
                  <a:lstStyle/>
                  <a:p>
                    <a:r>
                      <a:rPr lang="en-US" altLang="zh-CN" dirty="0"/>
                      <a:t>R</a:t>
                    </a:r>
                    <a:endParaRPr lang="zh-CN" altLang="en-US" dirty="0"/>
                  </a:p>
                </p:txBody>
              </p:sp>
              <p:sp>
                <p:nvSpPr>
                  <p:cNvPr id="48" name="文本框 47">
                    <a:extLst>
                      <a:ext uri="{FF2B5EF4-FFF2-40B4-BE49-F238E27FC236}">
                        <a16:creationId xmlns="" xmlns:a16="http://schemas.microsoft.com/office/drawing/2014/main" id="{326A78AD-E6D4-45CD-A126-CC2CF4000AEF}"/>
                      </a:ext>
                    </a:extLst>
                  </p:cNvPr>
                  <p:cNvSpPr txBox="1"/>
                  <p:nvPr/>
                </p:nvSpPr>
                <p:spPr>
                  <a:xfrm>
                    <a:off x="8291960" y="3491716"/>
                    <a:ext cx="325907" cy="369332"/>
                  </a:xfrm>
                  <a:prstGeom prst="rect">
                    <a:avLst/>
                  </a:prstGeom>
                  <a:noFill/>
                </p:spPr>
                <p:txBody>
                  <a:bodyPr wrap="square" rtlCol="0">
                    <a:spAutoFit/>
                  </a:bodyPr>
                  <a:lstStyle/>
                  <a:p>
                    <a:r>
                      <a:rPr lang="en-US" altLang="zh-CN" dirty="0"/>
                      <a:t>R</a:t>
                    </a:r>
                    <a:endParaRPr lang="zh-CN" altLang="en-US" dirty="0"/>
                  </a:p>
                </p:txBody>
              </p:sp>
              <p:sp>
                <p:nvSpPr>
                  <p:cNvPr id="49" name="文本框 48">
                    <a:extLst>
                      <a:ext uri="{FF2B5EF4-FFF2-40B4-BE49-F238E27FC236}">
                        <a16:creationId xmlns="" xmlns:a16="http://schemas.microsoft.com/office/drawing/2014/main" id="{4A979041-F637-4003-AE67-B22D6396D5D1}"/>
                      </a:ext>
                    </a:extLst>
                  </p:cNvPr>
                  <p:cNvSpPr txBox="1"/>
                  <p:nvPr/>
                </p:nvSpPr>
                <p:spPr>
                  <a:xfrm>
                    <a:off x="9680653" y="1645959"/>
                    <a:ext cx="630795" cy="369332"/>
                  </a:xfrm>
                  <a:prstGeom prst="rect">
                    <a:avLst/>
                  </a:prstGeom>
                  <a:noFill/>
                </p:spPr>
                <p:txBody>
                  <a:bodyPr wrap="square" rtlCol="0">
                    <a:spAutoFit/>
                  </a:bodyPr>
                  <a:lstStyle/>
                  <a:p>
                    <a:r>
                      <a:rPr lang="en-US" altLang="zh-CN" dirty="0"/>
                      <a:t>EF1</a:t>
                    </a:r>
                    <a:endParaRPr lang="zh-CN" altLang="en-US" dirty="0"/>
                  </a:p>
                </p:txBody>
              </p:sp>
              <p:sp>
                <p:nvSpPr>
                  <p:cNvPr id="50" name="文本框 49">
                    <a:extLst>
                      <a:ext uri="{FF2B5EF4-FFF2-40B4-BE49-F238E27FC236}">
                        <a16:creationId xmlns="" xmlns:a16="http://schemas.microsoft.com/office/drawing/2014/main" id="{E6B13BE8-EE10-422D-AF12-1491B90032DC}"/>
                      </a:ext>
                    </a:extLst>
                  </p:cNvPr>
                  <p:cNvSpPr txBox="1"/>
                  <p:nvPr/>
                </p:nvSpPr>
                <p:spPr>
                  <a:xfrm>
                    <a:off x="10197655" y="1858886"/>
                    <a:ext cx="630795" cy="369332"/>
                  </a:xfrm>
                  <a:prstGeom prst="rect">
                    <a:avLst/>
                  </a:prstGeom>
                  <a:noFill/>
                </p:spPr>
                <p:txBody>
                  <a:bodyPr wrap="square" rtlCol="0">
                    <a:spAutoFit/>
                  </a:bodyPr>
                  <a:lstStyle/>
                  <a:p>
                    <a:r>
                      <a:rPr lang="en-US" altLang="zh-CN" dirty="0"/>
                      <a:t>EF2</a:t>
                    </a:r>
                    <a:endParaRPr lang="zh-CN" altLang="en-US" dirty="0"/>
                  </a:p>
                </p:txBody>
              </p:sp>
              <p:sp>
                <p:nvSpPr>
                  <p:cNvPr id="51" name="文本框 50">
                    <a:extLst>
                      <a:ext uri="{FF2B5EF4-FFF2-40B4-BE49-F238E27FC236}">
                        <a16:creationId xmlns="" xmlns:a16="http://schemas.microsoft.com/office/drawing/2014/main" id="{DF45ABDC-DC1A-425A-841A-BF665F1C3576}"/>
                      </a:ext>
                    </a:extLst>
                  </p:cNvPr>
                  <p:cNvSpPr txBox="1"/>
                  <p:nvPr/>
                </p:nvSpPr>
                <p:spPr>
                  <a:xfrm>
                    <a:off x="11083769" y="1899173"/>
                    <a:ext cx="630795" cy="369332"/>
                  </a:xfrm>
                  <a:prstGeom prst="rect">
                    <a:avLst/>
                  </a:prstGeom>
                  <a:noFill/>
                </p:spPr>
                <p:txBody>
                  <a:bodyPr wrap="square" rtlCol="0">
                    <a:spAutoFit/>
                  </a:bodyPr>
                  <a:lstStyle/>
                  <a:p>
                    <a:r>
                      <a:rPr lang="en-US" altLang="zh-CN" dirty="0"/>
                      <a:t>EF1</a:t>
                    </a:r>
                    <a:endParaRPr lang="zh-CN" altLang="en-US" dirty="0"/>
                  </a:p>
                </p:txBody>
              </p:sp>
              <p:sp>
                <p:nvSpPr>
                  <p:cNvPr id="52" name="文本框 51">
                    <a:extLst>
                      <a:ext uri="{FF2B5EF4-FFF2-40B4-BE49-F238E27FC236}">
                        <a16:creationId xmlns="" xmlns:a16="http://schemas.microsoft.com/office/drawing/2014/main" id="{7A1AAA9A-3272-49E8-B7C5-F0FFB29411DA}"/>
                      </a:ext>
                    </a:extLst>
                  </p:cNvPr>
                  <p:cNvSpPr txBox="1"/>
                  <p:nvPr/>
                </p:nvSpPr>
                <p:spPr>
                  <a:xfrm>
                    <a:off x="11549596" y="2150291"/>
                    <a:ext cx="630795" cy="369332"/>
                  </a:xfrm>
                  <a:prstGeom prst="rect">
                    <a:avLst/>
                  </a:prstGeom>
                  <a:noFill/>
                </p:spPr>
                <p:txBody>
                  <a:bodyPr wrap="square" rtlCol="0">
                    <a:spAutoFit/>
                  </a:bodyPr>
                  <a:lstStyle/>
                  <a:p>
                    <a:r>
                      <a:rPr lang="en-US" altLang="zh-CN" dirty="0"/>
                      <a:t>EF2</a:t>
                    </a:r>
                    <a:endParaRPr lang="zh-CN" altLang="en-US" dirty="0"/>
                  </a:p>
                </p:txBody>
              </p:sp>
              <p:sp>
                <p:nvSpPr>
                  <p:cNvPr id="53" name="文本框 52">
                    <a:extLst>
                      <a:ext uri="{FF2B5EF4-FFF2-40B4-BE49-F238E27FC236}">
                        <a16:creationId xmlns="" xmlns:a16="http://schemas.microsoft.com/office/drawing/2014/main" id="{C8838D17-0CE7-43C0-AB09-04965646E18D}"/>
                      </a:ext>
                    </a:extLst>
                  </p:cNvPr>
                  <p:cNvSpPr txBox="1"/>
                  <p:nvPr/>
                </p:nvSpPr>
                <p:spPr>
                  <a:xfrm>
                    <a:off x="11531028" y="4941554"/>
                    <a:ext cx="630795" cy="369332"/>
                  </a:xfrm>
                  <a:prstGeom prst="rect">
                    <a:avLst/>
                  </a:prstGeom>
                  <a:noFill/>
                </p:spPr>
                <p:txBody>
                  <a:bodyPr wrap="square" rtlCol="0">
                    <a:spAutoFit/>
                  </a:bodyPr>
                  <a:lstStyle/>
                  <a:p>
                    <a:r>
                      <a:rPr lang="en-US" altLang="zh-CN" dirty="0"/>
                      <a:t>EF2</a:t>
                    </a:r>
                    <a:endParaRPr lang="zh-CN" altLang="en-US" dirty="0"/>
                  </a:p>
                </p:txBody>
              </p:sp>
              <p:sp>
                <p:nvSpPr>
                  <p:cNvPr id="54" name="文本框 53">
                    <a:extLst>
                      <a:ext uri="{FF2B5EF4-FFF2-40B4-BE49-F238E27FC236}">
                        <a16:creationId xmlns="" xmlns:a16="http://schemas.microsoft.com/office/drawing/2014/main" id="{3D4C8F16-00F9-4751-BD3B-DAF9B93AEA52}"/>
                      </a:ext>
                    </a:extLst>
                  </p:cNvPr>
                  <p:cNvSpPr txBox="1"/>
                  <p:nvPr/>
                </p:nvSpPr>
                <p:spPr>
                  <a:xfrm>
                    <a:off x="10183992" y="5431919"/>
                    <a:ext cx="630795" cy="369332"/>
                  </a:xfrm>
                  <a:prstGeom prst="rect">
                    <a:avLst/>
                  </a:prstGeom>
                  <a:noFill/>
                </p:spPr>
                <p:txBody>
                  <a:bodyPr wrap="square" rtlCol="0">
                    <a:spAutoFit/>
                  </a:bodyPr>
                  <a:lstStyle/>
                  <a:p>
                    <a:r>
                      <a:rPr lang="en-US" altLang="zh-CN" dirty="0"/>
                      <a:t>EF2</a:t>
                    </a:r>
                    <a:endParaRPr lang="zh-CN" altLang="en-US" dirty="0"/>
                  </a:p>
                </p:txBody>
              </p:sp>
              <p:sp>
                <p:nvSpPr>
                  <p:cNvPr id="55" name="文本框 54">
                    <a:extLst>
                      <a:ext uri="{FF2B5EF4-FFF2-40B4-BE49-F238E27FC236}">
                        <a16:creationId xmlns="" xmlns:a16="http://schemas.microsoft.com/office/drawing/2014/main" id="{CE9D07E8-73DD-4E69-BD8E-46D4EFB91FEF}"/>
                      </a:ext>
                    </a:extLst>
                  </p:cNvPr>
                  <p:cNvSpPr txBox="1"/>
                  <p:nvPr/>
                </p:nvSpPr>
                <p:spPr>
                  <a:xfrm>
                    <a:off x="9631063" y="5333197"/>
                    <a:ext cx="630795" cy="369332"/>
                  </a:xfrm>
                  <a:prstGeom prst="rect">
                    <a:avLst/>
                  </a:prstGeom>
                  <a:noFill/>
                </p:spPr>
                <p:txBody>
                  <a:bodyPr wrap="square" rtlCol="0">
                    <a:spAutoFit/>
                  </a:bodyPr>
                  <a:lstStyle/>
                  <a:p>
                    <a:r>
                      <a:rPr lang="en-US" altLang="zh-CN" dirty="0"/>
                      <a:t>EF1</a:t>
                    </a:r>
                    <a:endParaRPr lang="zh-CN" altLang="en-US" dirty="0"/>
                  </a:p>
                </p:txBody>
              </p:sp>
              <p:sp>
                <p:nvSpPr>
                  <p:cNvPr id="56" name="文本框 55">
                    <a:extLst>
                      <a:ext uri="{FF2B5EF4-FFF2-40B4-BE49-F238E27FC236}">
                        <a16:creationId xmlns="" xmlns:a16="http://schemas.microsoft.com/office/drawing/2014/main" id="{5DDDE248-D5DE-4A2F-86D4-18EDB1DFC9AA}"/>
                      </a:ext>
                    </a:extLst>
                  </p:cNvPr>
                  <p:cNvSpPr txBox="1"/>
                  <p:nvPr/>
                </p:nvSpPr>
                <p:spPr>
                  <a:xfrm>
                    <a:off x="11073718" y="5249778"/>
                    <a:ext cx="630795" cy="369332"/>
                  </a:xfrm>
                  <a:prstGeom prst="rect">
                    <a:avLst/>
                  </a:prstGeom>
                  <a:noFill/>
                </p:spPr>
                <p:txBody>
                  <a:bodyPr wrap="square" rtlCol="0">
                    <a:spAutoFit/>
                  </a:bodyPr>
                  <a:lstStyle/>
                  <a:p>
                    <a:r>
                      <a:rPr lang="en-US" altLang="zh-CN" dirty="0"/>
                      <a:t>EF1</a:t>
                    </a:r>
                    <a:endParaRPr lang="zh-CN" altLang="en-US" dirty="0"/>
                  </a:p>
                </p:txBody>
              </p:sp>
              <p:sp>
                <p:nvSpPr>
                  <p:cNvPr id="57" name="文本框 56">
                    <a:extLst>
                      <a:ext uri="{FF2B5EF4-FFF2-40B4-BE49-F238E27FC236}">
                        <a16:creationId xmlns="" xmlns:a16="http://schemas.microsoft.com/office/drawing/2014/main" id="{AAE5D37C-DD4A-448F-8CC6-D4607F3B98FA}"/>
                      </a:ext>
                    </a:extLst>
                  </p:cNvPr>
                  <p:cNvSpPr txBox="1"/>
                  <p:nvPr/>
                </p:nvSpPr>
                <p:spPr>
                  <a:xfrm>
                    <a:off x="10782996" y="1969705"/>
                    <a:ext cx="440345" cy="646331"/>
                  </a:xfrm>
                  <a:prstGeom prst="rect">
                    <a:avLst/>
                  </a:prstGeom>
                  <a:noFill/>
                </p:spPr>
                <p:txBody>
                  <a:bodyPr wrap="square" rtlCol="0">
                    <a:spAutoFit/>
                  </a:bodyPr>
                  <a:lstStyle/>
                  <a:p>
                    <a:r>
                      <a:rPr lang="en-US" altLang="zh-CN" dirty="0"/>
                      <a:t>UF</a:t>
                    </a:r>
                    <a:endParaRPr lang="zh-CN" altLang="en-US" dirty="0"/>
                  </a:p>
                </p:txBody>
              </p:sp>
              <p:sp>
                <p:nvSpPr>
                  <p:cNvPr id="58" name="文本框 57">
                    <a:extLst>
                      <a:ext uri="{FF2B5EF4-FFF2-40B4-BE49-F238E27FC236}">
                        <a16:creationId xmlns="" xmlns:a16="http://schemas.microsoft.com/office/drawing/2014/main" id="{C79E62D1-6DCB-4F43-8B5C-8C8B256FBA8C}"/>
                      </a:ext>
                    </a:extLst>
                  </p:cNvPr>
                  <p:cNvSpPr txBox="1"/>
                  <p:nvPr/>
                </p:nvSpPr>
                <p:spPr>
                  <a:xfrm>
                    <a:off x="9981157" y="4479795"/>
                    <a:ext cx="440345" cy="646331"/>
                  </a:xfrm>
                  <a:prstGeom prst="rect">
                    <a:avLst/>
                  </a:prstGeom>
                  <a:noFill/>
                </p:spPr>
                <p:txBody>
                  <a:bodyPr wrap="square" rtlCol="0">
                    <a:spAutoFit/>
                  </a:bodyPr>
                  <a:lstStyle/>
                  <a:p>
                    <a:r>
                      <a:rPr lang="en-US" altLang="zh-CN" dirty="0"/>
                      <a:t>UF</a:t>
                    </a:r>
                    <a:endParaRPr lang="zh-CN" altLang="en-US" dirty="0"/>
                  </a:p>
                </p:txBody>
              </p:sp>
              <p:sp>
                <p:nvSpPr>
                  <p:cNvPr id="59" name="文本框 58">
                    <a:extLst>
                      <a:ext uri="{FF2B5EF4-FFF2-40B4-BE49-F238E27FC236}">
                        <a16:creationId xmlns="" xmlns:a16="http://schemas.microsoft.com/office/drawing/2014/main" id="{CD15E6A0-0945-4A0C-844A-8FB9B6427B1B}"/>
                      </a:ext>
                    </a:extLst>
                  </p:cNvPr>
                  <p:cNvSpPr txBox="1"/>
                  <p:nvPr/>
                </p:nvSpPr>
                <p:spPr>
                  <a:xfrm>
                    <a:off x="10723156" y="5255221"/>
                    <a:ext cx="440345" cy="646331"/>
                  </a:xfrm>
                  <a:prstGeom prst="rect">
                    <a:avLst/>
                  </a:prstGeom>
                  <a:noFill/>
                </p:spPr>
                <p:txBody>
                  <a:bodyPr wrap="square" rtlCol="0">
                    <a:spAutoFit/>
                  </a:bodyPr>
                  <a:lstStyle/>
                  <a:p>
                    <a:r>
                      <a:rPr lang="en-US" altLang="zh-CN" dirty="0"/>
                      <a:t>UF</a:t>
                    </a:r>
                    <a:endParaRPr lang="zh-CN" altLang="en-US" dirty="0"/>
                  </a:p>
                </p:txBody>
              </p:sp>
              <p:sp>
                <p:nvSpPr>
                  <p:cNvPr id="60" name="文本框 59">
                    <a:extLst>
                      <a:ext uri="{FF2B5EF4-FFF2-40B4-BE49-F238E27FC236}">
                        <a16:creationId xmlns="" xmlns:a16="http://schemas.microsoft.com/office/drawing/2014/main" id="{8023D9F9-065A-4A99-8BE6-65C66F5B6AFD}"/>
                      </a:ext>
                    </a:extLst>
                  </p:cNvPr>
                  <p:cNvSpPr txBox="1"/>
                  <p:nvPr/>
                </p:nvSpPr>
                <p:spPr>
                  <a:xfrm>
                    <a:off x="9973249" y="2803697"/>
                    <a:ext cx="440345" cy="646331"/>
                  </a:xfrm>
                  <a:prstGeom prst="rect">
                    <a:avLst/>
                  </a:prstGeom>
                  <a:noFill/>
                </p:spPr>
                <p:txBody>
                  <a:bodyPr wrap="square" rtlCol="0">
                    <a:spAutoFit/>
                  </a:bodyPr>
                  <a:lstStyle/>
                  <a:p>
                    <a:r>
                      <a:rPr lang="en-US" altLang="zh-CN" dirty="0"/>
                      <a:t>UF</a:t>
                    </a:r>
                    <a:endParaRPr lang="zh-CN" altLang="en-US" dirty="0"/>
                  </a:p>
                </p:txBody>
              </p:sp>
              <p:sp>
                <p:nvSpPr>
                  <p:cNvPr id="61" name="文本框 60">
                    <a:extLst>
                      <a:ext uri="{FF2B5EF4-FFF2-40B4-BE49-F238E27FC236}">
                        <a16:creationId xmlns="" xmlns:a16="http://schemas.microsoft.com/office/drawing/2014/main" id="{2E632611-4E16-4CF6-AA2B-E30BD0FD62EA}"/>
                      </a:ext>
                    </a:extLst>
                  </p:cNvPr>
                  <p:cNvSpPr txBox="1"/>
                  <p:nvPr/>
                </p:nvSpPr>
                <p:spPr>
                  <a:xfrm>
                    <a:off x="10293949" y="3240630"/>
                    <a:ext cx="630795" cy="369332"/>
                  </a:xfrm>
                  <a:prstGeom prst="rect">
                    <a:avLst/>
                  </a:prstGeom>
                  <a:noFill/>
                </p:spPr>
                <p:txBody>
                  <a:bodyPr wrap="square" rtlCol="0">
                    <a:spAutoFit/>
                  </a:bodyPr>
                  <a:lstStyle/>
                  <a:p>
                    <a:r>
                      <a:rPr lang="en-US" altLang="zh-CN" dirty="0"/>
                      <a:t>EF1</a:t>
                    </a:r>
                    <a:endParaRPr lang="zh-CN" altLang="en-US" dirty="0"/>
                  </a:p>
                </p:txBody>
              </p:sp>
              <p:sp>
                <p:nvSpPr>
                  <p:cNvPr id="62" name="文本框 61">
                    <a:extLst>
                      <a:ext uri="{FF2B5EF4-FFF2-40B4-BE49-F238E27FC236}">
                        <a16:creationId xmlns="" xmlns:a16="http://schemas.microsoft.com/office/drawing/2014/main" id="{BECFBECF-D35D-48BC-8D22-8C8FA06FAEDC}"/>
                      </a:ext>
                    </a:extLst>
                  </p:cNvPr>
                  <p:cNvSpPr txBox="1"/>
                  <p:nvPr/>
                </p:nvSpPr>
                <p:spPr>
                  <a:xfrm>
                    <a:off x="10452974" y="3890019"/>
                    <a:ext cx="630795" cy="369332"/>
                  </a:xfrm>
                  <a:prstGeom prst="rect">
                    <a:avLst/>
                  </a:prstGeom>
                  <a:noFill/>
                </p:spPr>
                <p:txBody>
                  <a:bodyPr wrap="square" rtlCol="0">
                    <a:spAutoFit/>
                  </a:bodyPr>
                  <a:lstStyle/>
                  <a:p>
                    <a:r>
                      <a:rPr lang="en-US" altLang="zh-CN" dirty="0"/>
                      <a:t>EF1</a:t>
                    </a:r>
                    <a:endParaRPr lang="zh-CN" altLang="en-US" dirty="0"/>
                  </a:p>
                </p:txBody>
              </p:sp>
            </p:grpSp>
          </p:grpSp>
          <p:cxnSp>
            <p:nvCxnSpPr>
              <p:cNvPr id="3" name="连接符: 曲线 2">
                <a:extLst>
                  <a:ext uri="{FF2B5EF4-FFF2-40B4-BE49-F238E27FC236}">
                    <a16:creationId xmlns="" xmlns:a16="http://schemas.microsoft.com/office/drawing/2014/main" id="{9E25D659-D142-4E9C-8C22-19DA0B685A67}"/>
                  </a:ext>
                </a:extLst>
              </p:cNvPr>
              <p:cNvCxnSpPr>
                <a:stCxn id="70" idx="1"/>
              </p:cNvCxnSpPr>
              <p:nvPr/>
            </p:nvCxnSpPr>
            <p:spPr>
              <a:xfrm rot="10800000">
                <a:off x="9135133" y="5502196"/>
                <a:ext cx="448290" cy="95041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cxnSp>
          <p:nvCxnSpPr>
            <p:cNvPr id="79" name="直接连接符 78">
              <a:extLst>
                <a:ext uri="{FF2B5EF4-FFF2-40B4-BE49-F238E27FC236}">
                  <a16:creationId xmlns="" xmlns:a16="http://schemas.microsoft.com/office/drawing/2014/main" id="{CCF87160-DCF3-4BDC-A911-30EDD8EF2DF2}"/>
                </a:ext>
              </a:extLst>
            </p:cNvPr>
            <p:cNvCxnSpPr>
              <a:cxnSpLocks/>
            </p:cNvCxnSpPr>
            <p:nvPr/>
          </p:nvCxnSpPr>
          <p:spPr>
            <a:xfrm>
              <a:off x="8257555" y="4179001"/>
              <a:ext cx="172819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4013954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48700">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487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1236725" y="1862764"/>
            <a:ext cx="10150485" cy="3631763"/>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When unemployed foragers find a new nectar source, they rely on their own ability to remember the location of the nectar source and quickly collect nectar. Therefore, the unemployed bee becomes an employed forager. When it returns to the hive after collecting nectar, it has the following choices:</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(1) Give up the nectar source (low yield) and become the onlooker bee waiting for work(UF).</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(2) Before returning to the same nectar source, dance to recruit other hive partners .</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(3) Do not recruit other bees and continue to collect nectar.</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9866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4" name="文本框 9">
            <a:extLst>
              <a:ext uri="{FF2B5EF4-FFF2-40B4-BE49-F238E27FC236}">
                <a16:creationId xmlns="" xmlns:a16="http://schemas.microsoft.com/office/drawing/2014/main" id="{ECCB4DAF-269D-4DD6-A122-32D72AAAA854}"/>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60400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870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7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1048700" name="文本框 25"/>
              <p:cNvSpPr txBox="1"/>
              <p:nvPr/>
            </p:nvSpPr>
            <p:spPr>
              <a:xfrm>
                <a:off x="469867" y="1484784"/>
                <a:ext cx="11255439" cy="5167184"/>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(1) Initialize the solution of the population as x</a:t>
                </a:r>
                <a:r>
                  <a:rPr lang="en-US" sz="2000" baseline="-25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and calculate the fitness value of each solution,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=1,2,...,SN</a:t>
                </a:r>
                <a:r>
                  <a:rPr lang="en-US" sz="2000" dirty="0">
                    <a:latin typeface="Times New Roman" panose="02020603050405020304" pitchFamily="18" charset="0"/>
                    <a:cs typeface="Times New Roman" panose="02020603050405020304" pitchFamily="18" charset="0"/>
                  </a:rPr>
                  <a:t>;</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(2) The employed foragers execute neighborhood search to generate a new solution v</a:t>
                </a:r>
                <a:r>
                  <a:rPr lang="en-US" sz="2000" baseline="-25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caculate</a:t>
                </a:r>
                <a:r>
                  <a:rPr lang="en-US" sz="2000" dirty="0">
                    <a:latin typeface="Times New Roman" panose="02020603050405020304" pitchFamily="18" charset="0"/>
                    <a:cs typeface="Times New Roman" panose="02020603050405020304" pitchFamily="18" charset="0"/>
                  </a:rPr>
                  <a:t> its fitness according to the following formula;</a:t>
                </a:r>
              </a:p>
              <a:p>
                <a:pPr algn="ctr">
                  <a:lnSpc>
                    <a:spcPct val="150000"/>
                  </a:lnSpc>
                  <a:spcAft>
                    <a:spcPts val="800"/>
                  </a:spcAft>
                </a:pPr>
                <a:r>
                  <a:rPr lang="en-US" sz="2400" i="1" dirty="0" err="1">
                    <a:latin typeface="Cambria Math" panose="02040503050406030204" pitchFamily="18" charset="0"/>
                    <a:ea typeface="Cambria Math" panose="02040503050406030204" pitchFamily="18" charset="0"/>
                    <a:cs typeface="Times New Roman" panose="02020603050405020304" pitchFamily="18" charset="0"/>
                  </a:rPr>
                  <a:t>v</a:t>
                </a:r>
                <a:r>
                  <a:rPr lang="en-US" sz="2400" i="1" baseline="-25000" dirty="0" err="1">
                    <a:latin typeface="Cambria Math" panose="02040503050406030204" pitchFamily="18" charset="0"/>
                    <a:ea typeface="Cambria Math" panose="02040503050406030204" pitchFamily="18" charset="0"/>
                    <a:cs typeface="Times New Roman" panose="02020603050405020304" pitchFamily="18" charset="0"/>
                  </a:rPr>
                  <a:t>ij</a:t>
                </a:r>
                <a:r>
                  <a:rPr lang="en-US" sz="2400" i="1" dirty="0">
                    <a:latin typeface="Cambria Math" panose="02040503050406030204" pitchFamily="18" charset="0"/>
                    <a:ea typeface="Cambria Math" panose="02040503050406030204" pitchFamily="18" charset="0"/>
                    <a:cs typeface="Times New Roman" panose="02020603050405020304" pitchFamily="18" charset="0"/>
                  </a:rPr>
                  <a:t> </a:t>
                </a:r>
                <a:r>
                  <a:rPr 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sz="24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sz="2400" i="1" baseline="-25000" dirty="0" err="1">
                    <a:latin typeface="Cambria Math" panose="02040503050406030204" pitchFamily="18" charset="0"/>
                    <a:ea typeface="Cambria Math" panose="02040503050406030204" pitchFamily="18" charset="0"/>
                    <a:cs typeface="Times New Roman" panose="02020603050405020304" pitchFamily="18" charset="0"/>
                  </a:rPr>
                  <a:t>ij</a:t>
                </a:r>
                <a:r>
                  <a:rPr lang="en-US" sz="2400" i="1" dirty="0">
                    <a:latin typeface="Cambria Math" panose="02040503050406030204" pitchFamily="18" charset="0"/>
                    <a:ea typeface="Cambria Math" panose="02040503050406030204" pitchFamily="18" charset="0"/>
                    <a:cs typeface="Times New Roman" panose="02020603050405020304" pitchFamily="18" charset="0"/>
                  </a:rPr>
                  <a:t> </a:t>
                </a:r>
                <a:r>
                  <a:rPr 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sz="2400" i="1" dirty="0" err="1">
                    <a:latin typeface="Cambria Math" panose="02040503050406030204" pitchFamily="18" charset="0"/>
                    <a:ea typeface="Cambria Math" panose="02040503050406030204" pitchFamily="18" charset="0"/>
                    <a:cs typeface="Times New Roman" panose="02020603050405020304" pitchFamily="18" charset="0"/>
                  </a:rPr>
                  <a:t>r</a:t>
                </a:r>
                <a:r>
                  <a:rPr lang="en-US" sz="2400" i="1" baseline="-25000" dirty="0" err="1">
                    <a:latin typeface="Cambria Math" panose="02040503050406030204" pitchFamily="18" charset="0"/>
                    <a:ea typeface="Cambria Math" panose="02040503050406030204" pitchFamily="18" charset="0"/>
                    <a:cs typeface="Times New Roman" panose="02020603050405020304" pitchFamily="18" charset="0"/>
                  </a:rPr>
                  <a:t>ij</a:t>
                </a:r>
                <a:r>
                  <a:rPr lang="en-US" sz="2400" i="1" baseline="-25000" dirty="0">
                    <a:latin typeface="Cambria Math" panose="02040503050406030204" pitchFamily="18" charset="0"/>
                    <a:ea typeface="Cambria Math" panose="02040503050406030204" pitchFamily="18" charset="0"/>
                    <a:cs typeface="Times New Roman" panose="02020603050405020304" pitchFamily="18" charset="0"/>
                  </a:rPr>
                  <a:t> </a:t>
                </a:r>
                <a:r>
                  <a:rPr lang="en-US" sz="2400" dirty="0">
                    <a:latin typeface="Cambria Math" panose="02040503050406030204" pitchFamily="18" charset="0"/>
                    <a:ea typeface="Cambria Math" panose="02040503050406030204" pitchFamily="18" charset="0"/>
                    <a:cs typeface="Times New Roman" panose="02020603050405020304" pitchFamily="18" charset="0"/>
                  </a:rPr>
                  <a:t>(</a:t>
                </a:r>
                <a:r>
                  <a:rPr lang="en-US" sz="24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sz="2400" i="1" baseline="-25000" dirty="0" err="1">
                    <a:latin typeface="Cambria Math" panose="02040503050406030204" pitchFamily="18" charset="0"/>
                    <a:ea typeface="Cambria Math" panose="02040503050406030204" pitchFamily="18" charset="0"/>
                    <a:cs typeface="Times New Roman" panose="02020603050405020304" pitchFamily="18" charset="0"/>
                  </a:rPr>
                  <a:t>ij</a:t>
                </a:r>
                <a:r>
                  <a:rPr lang="en-US" sz="2400" dirty="0">
                    <a:latin typeface="Cambria Math" panose="02040503050406030204" pitchFamily="18" charset="0"/>
                    <a:ea typeface="Cambria Math" panose="02040503050406030204" pitchFamily="18" charset="0"/>
                    <a:cs typeface="Times New Roman" panose="02020603050405020304" pitchFamily="18" charset="0"/>
                  </a:rPr>
                  <a:t> - </a:t>
                </a:r>
                <a:r>
                  <a:rPr lang="en-US" sz="2400" i="1" dirty="0" err="1">
                    <a:latin typeface="Cambria Math" panose="02040503050406030204" pitchFamily="18" charset="0"/>
                    <a:ea typeface="Cambria Math" panose="02040503050406030204" pitchFamily="18" charset="0"/>
                    <a:cs typeface="Times New Roman" panose="02020603050405020304" pitchFamily="18" charset="0"/>
                  </a:rPr>
                  <a:t>x</a:t>
                </a:r>
                <a:r>
                  <a:rPr lang="en-US" sz="2400" i="1" baseline="-25000" dirty="0" err="1">
                    <a:latin typeface="Cambria Math" panose="02040503050406030204" pitchFamily="18" charset="0"/>
                    <a:ea typeface="Cambria Math" panose="02040503050406030204" pitchFamily="18" charset="0"/>
                    <a:cs typeface="Times New Roman" panose="02020603050405020304" pitchFamily="18" charset="0"/>
                  </a:rPr>
                  <a:t>kj</a:t>
                </a:r>
                <a:r>
                  <a:rPr lang="en-US" sz="2400" dirty="0">
                    <a:latin typeface="Cambria Math" panose="02040503050406030204" pitchFamily="18" charset="0"/>
                    <a:ea typeface="Cambria Math" panose="02040503050406030204" pitchFamily="18" charset="0"/>
                    <a:cs typeface="Times New Roman" panose="02020603050405020304" pitchFamily="18" charset="0"/>
                  </a:rPr>
                  <a:t>)   </a:t>
                </a:r>
                <a:r>
                  <a:rPr lang="en-US" sz="2000" dirty="0">
                    <a:latin typeface="Cambria Math" panose="02040503050406030204" pitchFamily="18" charset="0"/>
                    <a:ea typeface="Cambria Math" panose="02040503050406030204" pitchFamily="18" charset="0"/>
                    <a:cs typeface="Times New Roman" panose="02020603050405020304" pitchFamily="18" charset="0"/>
                  </a:rPr>
                  <a:t>k</a:t>
                </a:r>
                <a:r>
                  <a:rPr lang="en-US" sz="20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{1,2,…,SN} , </a:t>
                </a:r>
                <a:r>
                  <a:rPr lang="en-US" sz="2000" dirty="0" err="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ki</a:t>
                </a:r>
                <a:r>
                  <a:rPr lang="en-US" sz="20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 , j{1,2,…,d} , </a:t>
                </a:r>
                <a:r>
                  <a:rPr lang="en-US" sz="2000" dirty="0" err="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r</a:t>
                </a:r>
                <a:r>
                  <a:rPr lang="en-US" sz="2000" baseline="-25000" dirty="0" err="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ij</a:t>
                </a:r>
                <a:r>
                  <a:rPr lang="en-US" sz="200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[-1,1]</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(3) If the fitness value of the new solution is better than the original one, then replace the latter with the former and regard the new one as the current best solution; otherwise keep it unchanged;</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(4) Calculate the fitness value, and calculate the probability value P</a:t>
                </a:r>
                <a:r>
                  <a:rPr lang="en-US" sz="2000" baseline="-25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related to x</a:t>
                </a:r>
                <a:r>
                  <a:rPr lang="en-US" sz="2000" baseline="-25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according to the following formula; </a:t>
                </a:r>
              </a:p>
              <a:p>
                <a:pPr algn="ctr">
                  <a:lnSpc>
                    <a:spcPct val="150000"/>
                  </a:lnSpc>
                  <a:spcAft>
                    <a:spcPts val="800"/>
                  </a:spcAft>
                </a:pPr>
                <a:r>
                  <a:rPr lang="en-US" sz="2000" i="1" dirty="0">
                    <a:latin typeface="Cambria Math" panose="02040503050406030204" pitchFamily="18" charset="0"/>
                    <a:ea typeface="Cambria Math" panose="02040503050406030204" pitchFamily="18" charset="0"/>
                    <a:cs typeface="Times New Roman" panose="02020603050405020304" pitchFamily="18" charset="0"/>
                  </a:rPr>
                  <a:t>Pi </a:t>
                </a:r>
                <a:r>
                  <a:rPr lang="en-US"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fit</m:t>
                        </m:r>
                        <m:r>
                          <m:rPr>
                            <m:nor/>
                          </m:rPr>
                          <a:rPr lang="en-US" altLang="zh-CN" sz="2000" b="0" i="0" baseline="-25000" smtClean="0">
                            <a:latin typeface="Cambria Math" panose="02040503050406030204" pitchFamily="18" charset="0"/>
                            <a:ea typeface="Cambria Math" panose="02040503050406030204" pitchFamily="18" charset="0"/>
                            <a:cs typeface="Times New Roman" panose="02020603050405020304" pitchFamily="18" charset="0"/>
                          </a:rPr>
                          <m:t>i</m:t>
                        </m:r>
                      </m:num>
                      <m:den>
                        <m:nary>
                          <m:naryPr>
                            <m:chr m:val="∑"/>
                            <m:limLoc m:val="subSup"/>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5"/>
                              </m:r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𝑆𝑁</m:t>
                            </m:r>
                          </m:sup>
                          <m:e>
                            <m:r>
                              <m:rPr>
                                <m:nor/>
                              </m:rPr>
                              <a:rPr lang="en-US" altLang="zh-CN" sz="2000" dirty="0">
                                <a:latin typeface="Cambria Math" panose="02040503050406030204" pitchFamily="18" charset="0"/>
                                <a:ea typeface="Cambria Math" panose="02040503050406030204" pitchFamily="18" charset="0"/>
                                <a:cs typeface="Times New Roman" panose="02020603050405020304" pitchFamily="18" charset="0"/>
                              </a:rPr>
                              <m:t>fit</m:t>
                            </m:r>
                            <m:r>
                              <m:rPr>
                                <m:nor/>
                              </m:rPr>
                              <a:rPr lang="en-US" altLang="zh-CN" sz="2000" baseline="-25000" dirty="0">
                                <a:latin typeface="Cambria Math" panose="02040503050406030204" pitchFamily="18" charset="0"/>
                                <a:ea typeface="Cambria Math" panose="02040503050406030204" pitchFamily="18" charset="0"/>
                                <a:cs typeface="Times New Roman" panose="02020603050405020304" pitchFamily="18" charset="0"/>
                              </a:rPr>
                              <m:t>i</m:t>
                            </m:r>
                          </m:e>
                        </m:nary>
                      </m:den>
                    </m:f>
                    <m:r>
                      <a:rPr lang="en-US" altLang="zh-CN" sz="2000" b="0" i="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fit</a:t>
                </a:r>
                <a:r>
                  <a:rPr lang="en-US" sz="2000" baseline="-25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is the fitness value of the </a:t>
                </a:r>
                <a:r>
                  <a:rPr lang="en-US" sz="2000" dirty="0" err="1">
                    <a:latin typeface="Times New Roman" panose="02020603050405020304" pitchFamily="18" charset="0"/>
                    <a:cs typeface="Times New Roman" panose="02020603050405020304" pitchFamily="18" charset="0"/>
                  </a:rPr>
                  <a:t>i-th</a:t>
                </a:r>
                <a:r>
                  <a:rPr lang="en-US" sz="2000" dirty="0">
                    <a:latin typeface="Times New Roman" panose="02020603050405020304" pitchFamily="18" charset="0"/>
                    <a:cs typeface="Times New Roman" panose="02020603050405020304" pitchFamily="18" charset="0"/>
                  </a:rPr>
                  <a:t> solution, SN is the number of solutions)</a:t>
                </a:r>
              </a:p>
            </p:txBody>
          </p:sp>
        </mc:Choice>
        <mc:Fallback>
          <p:sp>
            <p:nvSpPr>
              <p:cNvPr id="1048700" name="文本框 25"/>
              <p:cNvSpPr txBox="1">
                <a:spLocks noRot="1" noChangeAspect="1" noMove="1" noResize="1" noEditPoints="1" noAdjustHandles="1" noChangeArrowheads="1" noChangeShapeType="1" noTextEdit="1"/>
              </p:cNvSpPr>
              <p:nvPr/>
            </p:nvSpPr>
            <p:spPr>
              <a:xfrm>
                <a:off x="469745" y="1484784"/>
                <a:ext cx="11252509" cy="5167184"/>
              </a:xfrm>
              <a:prstGeom prst="rect">
                <a:avLst/>
              </a:prstGeom>
              <a:blipFill>
                <a:blip r:embed="rId4" cstate="print"/>
                <a:stretch>
                  <a:fillRect l="-542" r="-921"/>
                </a:stretch>
              </a:blipFill>
            </p:spPr>
            <p:txBody>
              <a:bodyPr/>
              <a:lstStyle/>
              <a:p>
                <a:r>
                  <a:rPr lang="zh-CN" altLang="en-US">
                    <a:noFill/>
                  </a:rPr>
                  <a:t> </a:t>
                </a:r>
              </a:p>
            </p:txBody>
          </p:sp>
        </mc:Fallback>
      </mc:AlternateContent>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224279" y="764704"/>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4749246" y="836712"/>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p:txBody>
      </p:sp>
      <p:sp>
        <p:nvSpPr>
          <p:cNvPr id="14" name="文本框 9">
            <a:extLst>
              <a:ext uri="{FF2B5EF4-FFF2-40B4-BE49-F238E27FC236}">
                <a16:creationId xmlns="" xmlns:a16="http://schemas.microsoft.com/office/drawing/2014/main" id="{03BBEE32-9E54-4EA7-B41D-B563FBA1DCFC}"/>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939561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1048700" name="文本框 25"/>
              <p:cNvSpPr txBox="1"/>
              <p:nvPr/>
            </p:nvSpPr>
            <p:spPr>
              <a:xfrm>
                <a:off x="469867" y="1484784"/>
                <a:ext cx="11255439" cy="4930324"/>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(5) The onlooker bees select a food source (solution) according to the probability value and execute a neighborhood search to generate a new solution and calculate its fitness value;</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(6) Same as (3);</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(7) If any solution is abandoned, the scout bees will generate a new solution to replace it according to the following formula;</a:t>
                </a:r>
              </a:p>
              <a:p>
                <a:pPr algn="ctr">
                  <a:lnSpc>
                    <a:spcPct val="150000"/>
                  </a:lnSpc>
                  <a:spcAft>
                    <a:spcPts val="800"/>
                  </a:spcAft>
                </a:pPr>
                <a14:m>
                  <m:oMath xmlns:m="http://schemas.openxmlformats.org/officeDocument/2006/math">
                    <m:sSubSup>
                      <m:sSubSupPr>
                        <m:ctrlPr>
                          <a:rPr lang="en-US" altLang="zh-CN" sz="240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𝑗</m:t>
                        </m:r>
                      </m:sub>
                      <m:sup>
                        <m:r>
                          <a:rPr lang="en-US" altLang="zh-CN" sz="2400" b="0" i="1" smtClean="0">
                            <a:latin typeface="Cambria Math" panose="02040503050406030204" pitchFamily="18" charset="0"/>
                            <a:cs typeface="Times New Roman" panose="02020603050405020304" pitchFamily="18" charset="0"/>
                          </a:rPr>
                          <m:t>𝑖</m:t>
                        </m:r>
                      </m:sup>
                    </m:sSubSup>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𝑚𝑖𝑛</m:t>
                        </m:r>
                      </m:sub>
                      <m:sup>
                        <m:r>
                          <a:rPr lang="en-US" altLang="zh-CN" sz="2400" b="0" i="1" smtClean="0">
                            <a:latin typeface="Cambria Math" panose="02040503050406030204" pitchFamily="18" charset="0"/>
                            <a:cs typeface="Times New Roman" panose="02020603050405020304" pitchFamily="18" charset="0"/>
                          </a:rPr>
                          <m:t>𝑗</m:t>
                        </m:r>
                      </m:sup>
                    </m:sSubSup>
                  </m:oMath>
                </a14:m>
                <a:r>
                  <a:rPr lang="en-US" sz="2400" dirty="0">
                    <a:latin typeface="Times New Roman" panose="02020603050405020304" pitchFamily="18" charset="0"/>
                    <a:cs typeface="Times New Roman" panose="02020603050405020304" pitchFamily="18" charset="0"/>
                  </a:rPr>
                  <a:t> + </a:t>
                </a:r>
                <a:r>
                  <a:rPr lang="en-US" sz="2400" i="1" dirty="0">
                    <a:latin typeface="Times New Roman" panose="02020603050405020304" pitchFamily="18" charset="0"/>
                    <a:cs typeface="Times New Roman" panose="02020603050405020304" pitchFamily="18" charset="0"/>
                  </a:rPr>
                  <a:t>rand</a:t>
                </a:r>
                <a:r>
                  <a:rPr lang="en-US" sz="2400" dirty="0">
                    <a:latin typeface="Times New Roman" panose="02020603050405020304" pitchFamily="18" charset="0"/>
                    <a:cs typeface="Times New Roman" panose="02020603050405020304" pitchFamily="18" charset="0"/>
                  </a:rPr>
                  <a:t>(0,1)(</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𝑥</m:t>
                        </m:r>
                      </m:e>
                      <m:sub>
                        <m:r>
                          <a:rPr lang="en-US" altLang="zh-CN" sz="2400" i="1">
                            <a:latin typeface="Cambria Math" panose="02040503050406030204" pitchFamily="18" charset="0"/>
                            <a:cs typeface="Times New Roman" panose="02020603050405020304" pitchFamily="18" charset="0"/>
                          </a:rPr>
                          <m:t>𝑚</m:t>
                        </m:r>
                        <m:r>
                          <a:rPr lang="en-US" altLang="zh-CN" sz="2400" b="0" i="1" smtClean="0">
                            <a:latin typeface="Cambria Math" panose="02040503050406030204" pitchFamily="18" charset="0"/>
                            <a:cs typeface="Times New Roman" panose="02020603050405020304" pitchFamily="18" charset="0"/>
                          </a:rPr>
                          <m:t>𝑎𝑥</m:t>
                        </m:r>
                      </m:sub>
                      <m:sup>
                        <m:r>
                          <a:rPr lang="en-US" altLang="zh-CN" sz="2400" b="0" i="1" smtClean="0">
                            <a:latin typeface="Cambria Math" panose="02040503050406030204" pitchFamily="18" charset="0"/>
                            <a:cs typeface="Times New Roman" panose="02020603050405020304" pitchFamily="18" charset="0"/>
                          </a:rPr>
                          <m:t>𝑗</m:t>
                        </m:r>
                      </m:sup>
                    </m:sSubSup>
                    <m:r>
                      <a:rPr lang="en-US" altLang="zh-CN" sz="2400" b="0" i="0" smtClean="0">
                        <a:latin typeface="Cambria Math" panose="02040503050406030204" pitchFamily="18" charset="0"/>
                        <a:cs typeface="Times New Roman" panose="02020603050405020304" pitchFamily="18" charset="0"/>
                      </a:rPr>
                      <m:t> −</m:t>
                    </m:r>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cs typeface="Times New Roman" panose="02020603050405020304" pitchFamily="18" charset="0"/>
                          </a:rPr>
                          <m:t>𝑥</m:t>
                        </m:r>
                      </m:e>
                      <m:sub>
                        <m:r>
                          <a:rPr lang="en-US" altLang="zh-CN" sz="2400" i="1">
                            <a:latin typeface="Cambria Math" panose="02040503050406030204" pitchFamily="18" charset="0"/>
                            <a:cs typeface="Times New Roman" panose="02020603050405020304" pitchFamily="18" charset="0"/>
                          </a:rPr>
                          <m:t>𝑚𝑖𝑛</m:t>
                        </m:r>
                      </m:sub>
                      <m:sup>
                        <m:r>
                          <a:rPr lang="en-US" altLang="zh-CN" sz="2400" i="1">
                            <a:latin typeface="Cambria Math" panose="02040503050406030204" pitchFamily="18" charset="0"/>
                            <a:cs typeface="Times New Roman" panose="02020603050405020304" pitchFamily="18" charset="0"/>
                          </a:rPr>
                          <m:t>𝑗</m:t>
                        </m:r>
                      </m:sup>
                    </m:sSubSup>
                  </m:oMath>
                </a14:m>
                <a:r>
                  <a:rPr lang="en-US" sz="2400" dirty="0">
                    <a:latin typeface="Times New Roman" panose="02020603050405020304" pitchFamily="18" charset="0"/>
                    <a:cs typeface="Times New Roman" panose="02020603050405020304" pitchFamily="18" charset="0"/>
                  </a:rPr>
                  <a:t>)</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(8) Record the best solution that has been obtained;</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(9) </a:t>
                </a:r>
                <a:r>
                  <a:rPr lang="en-US" altLang="zh-CN" sz="2000" dirty="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the loop termination condition is satisfied, the optimal result will be output; otherwise it will go back to (2).</a:t>
                </a:r>
              </a:p>
            </p:txBody>
          </p:sp>
        </mc:Choice>
        <mc:Fallback>
          <p:sp>
            <p:nvSpPr>
              <p:cNvPr id="1048700" name="文本框 25"/>
              <p:cNvSpPr txBox="1">
                <a:spLocks noRot="1" noChangeAspect="1" noMove="1" noResize="1" noEditPoints="1" noAdjustHandles="1" noChangeArrowheads="1" noChangeShapeType="1" noTextEdit="1"/>
              </p:cNvSpPr>
              <p:nvPr/>
            </p:nvSpPr>
            <p:spPr>
              <a:xfrm>
                <a:off x="469745" y="1484784"/>
                <a:ext cx="11252509" cy="4930324"/>
              </a:xfrm>
              <a:prstGeom prst="rect">
                <a:avLst/>
              </a:prstGeom>
              <a:blipFill>
                <a:blip r:embed="rId4" cstate="print"/>
                <a:stretch>
                  <a:fillRect l="-542" b="-1361"/>
                </a:stretch>
              </a:blipFill>
            </p:spPr>
            <p:txBody>
              <a:bodyPr/>
              <a:lstStyle/>
              <a:p>
                <a:r>
                  <a:rPr lang="zh-CN" altLang="en-US">
                    <a:noFill/>
                  </a:rPr>
                  <a:t> </a:t>
                </a:r>
              </a:p>
            </p:txBody>
          </p:sp>
        </mc:Fallback>
      </mc:AlternateContent>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224279" y="764704"/>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4749246" y="836712"/>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p:txBody>
      </p:sp>
      <p:sp>
        <p:nvSpPr>
          <p:cNvPr id="14" name="文本框 9">
            <a:extLst>
              <a:ext uri="{FF2B5EF4-FFF2-40B4-BE49-F238E27FC236}">
                <a16:creationId xmlns="" xmlns:a16="http://schemas.microsoft.com/office/drawing/2014/main" id="{03BBEE32-9E54-4EA7-B41D-B563FBA1DCFC}"/>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57471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423437" y="1399135"/>
            <a:ext cx="5575009" cy="4349909"/>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Cuckoo search is an algorithm that effectively solves the optimization problem by simulating the Brood Parasitism of some species of cuckoo. It is a new meta-heuristic search algorithm. The idea is mainly based on two strategies: cuckoo's nest parasitism and Levy flight. </a:t>
            </a:r>
          </a:p>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An efficient search mode can be achieved by searching for an optimal nest to hatch their own eggs by means of random walk.</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6" name="文本框 9">
            <a:extLst>
              <a:ext uri="{FF2B5EF4-FFF2-40B4-BE49-F238E27FC236}">
                <a16:creationId xmlns="" xmlns:a16="http://schemas.microsoft.com/office/drawing/2014/main" id="{940A3CCA-F614-4D9A-A60C-69C24D3C2A48}"/>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Cuckoo Search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 xmlns:a16="http://schemas.microsoft.com/office/drawing/2014/main" id="{41567A08-D940-4D05-A6FC-A91F4DF950C8}"/>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p:blipFill>
        <p:spPr>
          <a:xfrm>
            <a:off x="5998447" y="1570180"/>
            <a:ext cx="6027023" cy="4019061"/>
          </a:xfrm>
          <a:prstGeom prst="rect">
            <a:avLst/>
          </a:prstGeom>
        </p:spPr>
      </p:pic>
    </p:spTree>
    <p:extLst>
      <p:ext uri="{BB962C8B-B14F-4D97-AF65-F5344CB8AC3E}">
        <p14:creationId xmlns="" xmlns:p14="http://schemas.microsoft.com/office/powerpoint/2010/main" val="3872885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Effect transition="in" filter="diamond(in)">
                                      <p:cBhvr>
                                        <p:cTn id="7" dur="1400"/>
                                        <p:tgtEl>
                                          <p:spTgt spid="1048700"/>
                                        </p:tgtEl>
                                      </p:cBhvr>
                                    </p:animEffect>
                                  </p:childTnLst>
                                </p:cTn>
                              </p:par>
                              <p:par>
                                <p:cTn id="8" presetID="10" presetClass="entr" presetSubtype="0" fill="hold" nodeType="withEffect">
                                  <p:stCondLst>
                                    <p:cond delay="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0" name="文本框 25"/>
          <p:cNvSpPr txBox="1"/>
          <p:nvPr/>
        </p:nvSpPr>
        <p:spPr>
          <a:xfrm>
            <a:off x="690571" y="1700809"/>
            <a:ext cx="11242792" cy="4196020"/>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    Nest parasitism refers to the use of other birds’ </a:t>
            </a:r>
            <a:r>
              <a:rPr lang="en-US" altLang="zh-CN" sz="2000" dirty="0">
                <a:latin typeface="Times New Roman" panose="02020603050405020304" pitchFamily="18" charset="0"/>
                <a:cs typeface="Times New Roman" panose="02020603050405020304" pitchFamily="18" charset="0"/>
              </a:rPr>
              <a:t>nests</a:t>
            </a:r>
            <a:r>
              <a:rPr lang="en-US" sz="2000" dirty="0">
                <a:latin typeface="Times New Roman" panose="02020603050405020304" pitchFamily="18" charset="0"/>
                <a:cs typeface="Times New Roman" panose="02020603050405020304" pitchFamily="18" charset="0"/>
              </a:rPr>
              <a:t> to hatch their own eggs. To improve the survival rate of eggs, they must destroy or camouflage </a:t>
            </a:r>
            <a:r>
              <a:rPr lang="en-US" altLang="zh-CN" sz="2000" dirty="0">
                <a:latin typeface="Times New Roman" panose="02020603050405020304" pitchFamily="18" charset="0"/>
                <a:cs typeface="Times New Roman" panose="02020603050405020304" pitchFamily="18" charset="0"/>
              </a:rPr>
              <a:t>the host's eggs</a:t>
            </a:r>
            <a:r>
              <a:rPr lang="en-US" sz="2000" dirty="0">
                <a:latin typeface="Times New Roman" panose="02020603050405020304" pitchFamily="18" charset="0"/>
                <a:cs typeface="Times New Roman" panose="02020603050405020304" pitchFamily="18" charset="0"/>
              </a:rPr>
              <a:t>. If the egg is found by the host, it will search for a new nest or destroy the egg. The quality of nest directly affects the survival rate of the next generation. </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    The cuckoo algorithm is simulated through the process of cuckoo searching for the nest. It is based on three ideal rules:</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(1) Cuckoos lay only one egg at a time, and randomly select nests to hatch it;</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(2) In a randomly selected set of nests, the best nest will be retained for the next generation;</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(3) The number of </a:t>
            </a:r>
            <a:r>
              <a:rPr lang="en-US" altLang="zh-CN" sz="2000" dirty="0">
                <a:latin typeface="Times New Roman" panose="02020603050405020304" pitchFamily="18" charset="0"/>
                <a:cs typeface="Times New Roman" panose="02020603050405020304" pitchFamily="18" charset="0"/>
              </a:rPr>
              <a:t>available </a:t>
            </a:r>
            <a:r>
              <a:rPr lang="en-US" sz="2000" dirty="0">
                <a:latin typeface="Times New Roman" panose="02020603050405020304" pitchFamily="18" charset="0"/>
                <a:cs typeface="Times New Roman" panose="02020603050405020304" pitchFamily="18" charset="0"/>
              </a:rPr>
              <a:t>nests is fixed. The probability that the host can find a foreign egg is </a:t>
            </a:r>
            <a:r>
              <a:rPr lang="en-US" sz="2000" i="1" dirty="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[0, 1]. </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8072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5" name="文本框 9">
            <a:extLst>
              <a:ext uri="{FF2B5EF4-FFF2-40B4-BE49-F238E27FC236}">
                <a16:creationId xmlns="" xmlns:a16="http://schemas.microsoft.com/office/drawing/2014/main" id="{884A83A7-1DA2-44DF-8820-C510C6796615}"/>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Cuckoo Search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6109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animEffect transition="in" filter="fade">
                                      <p:cBhvr>
                                        <p:cTn id="13" dur="1000"/>
                                        <p:tgtEl>
                                          <p:spTgt spid="1048700">
                                            <p:txEl>
                                              <p:pRg st="0" end="0"/>
                                            </p:txEl>
                                          </p:spTgt>
                                        </p:tgtEl>
                                      </p:cBhvr>
                                    </p:animEffect>
                                    <p:anim calcmode="lin" valueType="num">
                                      <p:cBhvr>
                                        <p:cTn id="14" dur="1000" fill="hold"/>
                                        <p:tgtEl>
                                          <p:spTgt spid="104870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48700">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48700">
                                            <p:txEl>
                                              <p:pRg st="1" end="1"/>
                                            </p:txEl>
                                          </p:spTgt>
                                        </p:tgtEl>
                                        <p:attrNameLst>
                                          <p:attrName>style.visibility</p:attrName>
                                        </p:attrNameLst>
                                      </p:cBhvr>
                                      <p:to>
                                        <p:strVal val="visible"/>
                                      </p:to>
                                    </p:set>
                                    <p:animEffect transition="in" filter="fade">
                                      <p:cBhvr>
                                        <p:cTn id="18" dur="1000"/>
                                        <p:tgtEl>
                                          <p:spTgt spid="1048700">
                                            <p:txEl>
                                              <p:pRg st="1" end="1"/>
                                            </p:txEl>
                                          </p:spTgt>
                                        </p:tgtEl>
                                      </p:cBhvr>
                                    </p:animEffect>
                                    <p:anim calcmode="lin" valueType="num">
                                      <p:cBhvr>
                                        <p:cTn id="19" dur="1000" fill="hold"/>
                                        <p:tgtEl>
                                          <p:spTgt spid="104870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4870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48700">
                                            <p:txEl>
                                              <p:pRg st="2" end="2"/>
                                            </p:txEl>
                                          </p:spTgt>
                                        </p:tgtEl>
                                        <p:attrNameLst>
                                          <p:attrName>style.visibility</p:attrName>
                                        </p:attrNameLst>
                                      </p:cBhvr>
                                      <p:to>
                                        <p:strVal val="visible"/>
                                      </p:to>
                                    </p:set>
                                    <p:animEffect transition="in" filter="fade">
                                      <p:cBhvr>
                                        <p:cTn id="25" dur="1000"/>
                                        <p:tgtEl>
                                          <p:spTgt spid="1048700">
                                            <p:txEl>
                                              <p:pRg st="2" end="2"/>
                                            </p:txEl>
                                          </p:spTgt>
                                        </p:tgtEl>
                                      </p:cBhvr>
                                    </p:animEffect>
                                    <p:anim calcmode="lin" valueType="num">
                                      <p:cBhvr>
                                        <p:cTn id="26" dur="1000" fill="hold"/>
                                        <p:tgtEl>
                                          <p:spTgt spid="104870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48700">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048700">
                                            <p:txEl>
                                              <p:pRg st="3" end="3"/>
                                            </p:txEl>
                                          </p:spTgt>
                                        </p:tgtEl>
                                        <p:attrNameLst>
                                          <p:attrName>style.visibility</p:attrName>
                                        </p:attrNameLst>
                                      </p:cBhvr>
                                      <p:to>
                                        <p:strVal val="visible"/>
                                      </p:to>
                                    </p:set>
                                    <p:animEffect transition="in" filter="fade">
                                      <p:cBhvr>
                                        <p:cTn id="30" dur="1000"/>
                                        <p:tgtEl>
                                          <p:spTgt spid="1048700">
                                            <p:txEl>
                                              <p:pRg st="3" end="3"/>
                                            </p:txEl>
                                          </p:spTgt>
                                        </p:tgtEl>
                                      </p:cBhvr>
                                    </p:animEffect>
                                    <p:anim calcmode="lin" valueType="num">
                                      <p:cBhvr>
                                        <p:cTn id="31" dur="1000" fill="hold"/>
                                        <p:tgtEl>
                                          <p:spTgt spid="1048700">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048700">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48700">
                                            <p:txEl>
                                              <p:pRg st="4" end="4"/>
                                            </p:txEl>
                                          </p:spTgt>
                                        </p:tgtEl>
                                        <p:attrNameLst>
                                          <p:attrName>style.visibility</p:attrName>
                                        </p:attrNameLst>
                                      </p:cBhvr>
                                      <p:to>
                                        <p:strVal val="visible"/>
                                      </p:to>
                                    </p:set>
                                    <p:animEffect transition="in" filter="fade">
                                      <p:cBhvr>
                                        <p:cTn id="35" dur="1000"/>
                                        <p:tgtEl>
                                          <p:spTgt spid="1048700">
                                            <p:txEl>
                                              <p:pRg st="4" end="4"/>
                                            </p:txEl>
                                          </p:spTgt>
                                        </p:tgtEl>
                                      </p:cBhvr>
                                    </p:animEffect>
                                    <p:anim calcmode="lin" valueType="num">
                                      <p:cBhvr>
                                        <p:cTn id="36" dur="1000" fill="hold"/>
                                        <p:tgtEl>
                                          <p:spTgt spid="104870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4870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1048700" name="文本框 25"/>
              <p:cNvSpPr txBox="1"/>
              <p:nvPr/>
            </p:nvSpPr>
            <p:spPr>
              <a:xfrm>
                <a:off x="1446933" y="1754876"/>
                <a:ext cx="9733355" cy="6072753"/>
              </a:xfrm>
              <a:prstGeom prst="rect">
                <a:avLst/>
              </a:prstGeom>
              <a:noFill/>
            </p:spPr>
            <p:txBody>
              <a:bodyPr wrap="square" rtlCol="0">
                <a:sp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On the basis of these three ideal states, the </a:t>
                </a:r>
                <a:r>
                  <a:rPr lang="en-US" altLang="zh-CN" sz="2000" dirty="0">
                    <a:latin typeface="Times New Roman" panose="02020603050405020304" pitchFamily="18" charset="0"/>
                    <a:cs typeface="Times New Roman" panose="02020603050405020304" pitchFamily="18" charset="0"/>
                  </a:rPr>
                  <a:t>updating formula of </a:t>
                </a:r>
                <a:r>
                  <a:rPr lang="en-US" sz="2000" dirty="0">
                    <a:latin typeface="Times New Roman" panose="02020603050405020304" pitchFamily="18" charset="0"/>
                    <a:cs typeface="Times New Roman" panose="02020603050405020304" pitchFamily="18" charset="0"/>
                  </a:rPr>
                  <a:t>the path and location </a:t>
                </a:r>
                <a:r>
                  <a:rPr lang="en-US" altLang="zh-CN" sz="2000" dirty="0">
                    <a:latin typeface="Times New Roman" panose="02020603050405020304" pitchFamily="18" charset="0"/>
                    <a:cs typeface="Times New Roman" panose="02020603050405020304" pitchFamily="18" charset="0"/>
                  </a:rPr>
                  <a:t>of nest </a:t>
                </a:r>
                <a:r>
                  <a:rPr lang="en-US" sz="2000" dirty="0">
                    <a:latin typeface="Times New Roman" panose="02020603050405020304" pitchFamily="18" charset="0"/>
                    <a:cs typeface="Times New Roman" panose="02020603050405020304" pitchFamily="18" charset="0"/>
                  </a:rPr>
                  <a:t>is as follows:</a:t>
                </a:r>
              </a:p>
              <a:p>
                <a:pPr algn="ctr">
                  <a:lnSpc>
                    <a:spcPct val="150000"/>
                  </a:lnSpc>
                  <a:spcAft>
                    <a:spcPts val="800"/>
                  </a:spcAft>
                </a:pP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𝑋</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+1</m:t>
                        </m:r>
                      </m:sup>
                    </m:sSubSup>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𝑖</m:t>
                        </m:r>
                      </m:sub>
                      <m:sup>
                        <m:r>
                          <a:rPr lang="en-US" altLang="zh-CN" sz="2000" i="1">
                            <a:latin typeface="Cambria Math" panose="02040503050406030204" pitchFamily="18" charset="0"/>
                            <a:cs typeface="Times New Roman" panose="02020603050405020304" pitchFamily="18" charset="0"/>
                          </a:rPr>
                          <m:t>𝑡</m:t>
                        </m:r>
                      </m:sup>
                    </m:sSubSup>
                  </m:oMath>
                </a14:m>
                <a:r>
                  <a:rPr lang="en-US" sz="2000" dirty="0">
                    <a:latin typeface="Times New Roman" panose="02020603050405020304" pitchFamily="18" charset="0"/>
                    <a:cs typeface="Times New Roman" panose="02020603050405020304" pitchFamily="18" charset="0"/>
                  </a:rPr>
                  <a:t> + </a:t>
                </a:r>
                <a:r>
                  <a:rPr lang="en-US" altLang="zh-CN" sz="2000" i="1" dirty="0">
                    <a:latin typeface="Times New Roman" panose="02020603050405020304" pitchFamily="18" charset="0"/>
                    <a:cs typeface="Times New Roman" panose="02020603050405020304" pitchFamily="18" charset="0"/>
                  </a:rPr>
                  <a:t>α</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latin typeface="Times New Roman" panose="02020603050405020304" pitchFamily="18" charset="0"/>
                    <a:cs typeface="Times New Roman" panose="02020603050405020304" pitchFamily="18" charset="0"/>
                    <a:sym typeface="Symbol" panose="05050102010706020507" pitchFamily="18" charset="2"/>
                  </a:rPr>
                  <a:t>Levy()</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(1)</a:t>
                </a:r>
                <a:endParaRPr lang="en-US"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spcAft>
                    <a:spcPts val="800"/>
                  </a:spcAft>
                </a:pPr>
                <a14:m>
                  <m:oMathPara xmlns:m="http://schemas.openxmlformats.org/officeDocument/2006/math">
                    <m:oMathParaPr>
                      <m:jc m:val="left"/>
                    </m:oMathParaPr>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𝑖</m:t>
                          </m:r>
                        </m:sub>
                        <m:sup>
                          <m:r>
                            <a:rPr lang="en-US" altLang="zh-CN" sz="2000" i="1">
                              <a:latin typeface="Cambria Math" panose="02040503050406030204" pitchFamily="18" charset="0"/>
                              <a:cs typeface="Times New Roman" panose="02020603050405020304" pitchFamily="18" charset="0"/>
                            </a:rPr>
                            <m:t>𝑡</m:t>
                          </m:r>
                        </m:sup>
                      </m:sSubSup>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the</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position</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of</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the</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i</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th</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bird</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s</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nest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in</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the</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t</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th</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generation</m:t>
                      </m:r>
                    </m:oMath>
                  </m:oMathPara>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α               the step length control amount(usually α=1)</a:t>
                </a:r>
              </a:p>
              <a:p>
                <a:pPr marL="342900" indent="-342900">
                  <a:lnSpc>
                    <a:spcPct val="150000"/>
                  </a:lnSpc>
                  <a:buFont typeface="Symbol" panose="05050102010706020507" pitchFamily="18" charset="2"/>
                  <a:buChar char="Ä"/>
                </a:pPr>
                <a:r>
                  <a:rPr lang="en-US" altLang="zh-CN" sz="2000" dirty="0">
                    <a:latin typeface="Times New Roman" panose="02020603050405020304" pitchFamily="18" charset="0"/>
                    <a:cs typeface="Times New Roman" panose="02020603050405020304" pitchFamily="18" charset="0"/>
                  </a:rPr>
                  <a:t>            Point-to-point multiplication</a:t>
                </a:r>
              </a:p>
              <a:p>
                <a:pPr>
                  <a:lnSpc>
                    <a:spcPct val="150000"/>
                  </a:lnSpc>
                </a:pP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Levy()              </a:t>
                </a:r>
                <a:r>
                  <a:rPr lang="en-US" altLang="zh-CN" sz="2000" dirty="0">
                    <a:latin typeface="Times New Roman" panose="02020603050405020304" pitchFamily="18" charset="0"/>
                    <a:cs typeface="Times New Roman" panose="02020603050405020304" pitchFamily="18" charset="0"/>
                  </a:rPr>
                  <a:t>Levy random search path, using Levy flight</a:t>
                </a:r>
                <a:endParaRPr lang="zh-CN" altLang="en-US" sz="2000" dirty="0">
                  <a:latin typeface="Times New Roman" panose="02020603050405020304" pitchFamily="18" charset="0"/>
                  <a:cs typeface="Times New Roman" panose="02020603050405020304" pitchFamily="18" charset="0"/>
                </a:endParaRPr>
              </a:p>
              <a:p>
                <a:pPr algn="ctr">
                  <a:lnSpc>
                    <a:spcPct val="150000"/>
                  </a:lnSpc>
                </a:pPr>
                <a:r>
                  <a:rPr lang="en-US" altLang="zh-CN" sz="2000" dirty="0">
                    <a:latin typeface="Times New Roman" panose="02020603050405020304" pitchFamily="18" charset="0"/>
                    <a:cs typeface="Times New Roman" panose="02020603050405020304" pitchFamily="18" charset="0"/>
                  </a:rPr>
                  <a:t>Levy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14:m>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sym typeface="Symbol" panose="05050102010706020507" pitchFamily="18" charset="2"/>
                          </a:rPr>
                        </m:ctrlPr>
                      </m:sSupPr>
                      <m:e>
                        <m:r>
                          <a:rPr lang="en-US" altLang="zh-CN" sz="2000" b="0" i="1" smtClean="0">
                            <a:latin typeface="Cambria Math" panose="02040503050406030204" pitchFamily="18" charset="0"/>
                            <a:cs typeface="Times New Roman" panose="02020603050405020304" pitchFamily="18" charset="0"/>
                            <a:sym typeface="Symbol" panose="05050102010706020507" pitchFamily="18" charset="2"/>
                          </a:rPr>
                          <m:t>𝑡</m:t>
                        </m:r>
                      </m:e>
                      <m:sup>
                        <m:r>
                          <a:rPr lang="en-US" altLang="zh-CN" sz="2000" b="0" i="1" smtClean="0">
                            <a:latin typeface="Cambria Math" panose="02040503050406030204" pitchFamily="18" charset="0"/>
                            <a:cs typeface="Times New Roman" panose="02020603050405020304" pitchFamily="18" charset="0"/>
                            <a:sym typeface="Symbol" panose="05050102010706020507" pitchFamily="18" charset="2"/>
                          </a:rPr>
                          <m:t>−</m:t>
                        </m:r>
                      </m:sup>
                    </m:sSup>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zh-CN" altLang="en-US"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sz="2000" dirty="0">
                  <a:latin typeface="Times New Roman" panose="02020603050405020304" pitchFamily="18" charset="0"/>
                  <a:cs typeface="Times New Roman" panose="02020603050405020304" pitchFamily="18" charset="0"/>
                  <a:sym typeface="Symbol" panose="05050102010706020507" pitchFamily="18" charset="2"/>
                </a:endParaRPr>
              </a:p>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p:txBody>
          </p:sp>
        </mc:Choice>
        <mc:Fallback>
          <p:sp>
            <p:nvSpPr>
              <p:cNvPr id="1048700" name="文本框 25"/>
              <p:cNvSpPr txBox="1">
                <a:spLocks noRot="1" noChangeAspect="1" noMove="1" noResize="1" noEditPoints="1" noAdjustHandles="1" noChangeArrowheads="1" noChangeShapeType="1" noTextEdit="1"/>
              </p:cNvSpPr>
              <p:nvPr/>
            </p:nvSpPr>
            <p:spPr>
              <a:xfrm>
                <a:off x="1446557" y="1754877"/>
                <a:ext cx="9730821" cy="6072753"/>
              </a:xfrm>
              <a:prstGeom prst="rect">
                <a:avLst/>
              </a:prstGeom>
              <a:blipFill>
                <a:blip r:embed="rId4" cstate="print"/>
                <a:stretch>
                  <a:fillRect l="-689"/>
                </a:stretch>
              </a:blipFill>
            </p:spPr>
            <p:txBody>
              <a:bodyPr/>
              <a:lstStyle/>
              <a:p>
                <a:r>
                  <a:rPr lang="zh-CN" altLang="en-US">
                    <a:noFill/>
                  </a:rPr>
                  <a:t> </a:t>
                </a:r>
              </a:p>
            </p:txBody>
          </p:sp>
        </mc:Fallback>
      </mc:AlternateContent>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548974" y="9087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5376107" y="980728"/>
            <a:ext cx="1871721"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5" name="文本框 9">
            <a:extLst>
              <a:ext uri="{FF2B5EF4-FFF2-40B4-BE49-F238E27FC236}">
                <a16:creationId xmlns="" xmlns:a16="http://schemas.microsoft.com/office/drawing/2014/main" id="{884A83A7-1DA2-44DF-8820-C510C6796615}"/>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Cuckoo Search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 xmlns:a16="http://schemas.microsoft.com/office/drawing/2014/main" id="{DDBD6E45-61F0-4249-9820-58F4A2F39E9E}"/>
              </a:ext>
            </a:extLst>
          </p:cNvPr>
          <p:cNvCxnSpPr/>
          <p:nvPr/>
        </p:nvCxnSpPr>
        <p:spPr>
          <a:xfrm>
            <a:off x="1869514" y="3708400"/>
            <a:ext cx="5039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 xmlns:a16="http://schemas.microsoft.com/office/drawing/2014/main" id="{C6314468-F980-4643-B7CF-74A0B8434EE4}"/>
              </a:ext>
            </a:extLst>
          </p:cNvPr>
          <p:cNvCxnSpPr/>
          <p:nvPr/>
        </p:nvCxnSpPr>
        <p:spPr>
          <a:xfrm>
            <a:off x="1869514" y="4221088"/>
            <a:ext cx="5039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 xmlns:a16="http://schemas.microsoft.com/office/drawing/2014/main" id="{42DDF85D-E17F-45CA-A0EB-3C66EF56EBEE}"/>
              </a:ext>
            </a:extLst>
          </p:cNvPr>
          <p:cNvCxnSpPr/>
          <p:nvPr/>
        </p:nvCxnSpPr>
        <p:spPr>
          <a:xfrm>
            <a:off x="2568526" y="5157192"/>
            <a:ext cx="5039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 xmlns:a16="http://schemas.microsoft.com/office/drawing/2014/main" id="{C216B979-18F0-46D7-A2C2-6A7F4EF50214}"/>
              </a:ext>
            </a:extLst>
          </p:cNvPr>
          <p:cNvCxnSpPr/>
          <p:nvPr/>
        </p:nvCxnSpPr>
        <p:spPr>
          <a:xfrm>
            <a:off x="1869514" y="4653136"/>
            <a:ext cx="5039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3949327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animEffect transition="in" filter="fade">
                                      <p:cBhvr>
                                        <p:cTn id="13" dur="500"/>
                                        <p:tgtEl>
                                          <p:spTgt spid="104870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48700">
                                            <p:txEl>
                                              <p:charRg st="2" end="2"/>
                                            </p:txEl>
                                          </p:spTgt>
                                        </p:tgtEl>
                                        <p:attrNameLst>
                                          <p:attrName>style.visibility</p:attrName>
                                        </p:attrNameLst>
                                      </p:cBhvr>
                                      <p:to>
                                        <p:strVal val="visible"/>
                                      </p:to>
                                    </p:set>
                                    <p:animEffect transition="in" filter="fade">
                                      <p:cBhvr>
                                        <p:cTn id="18" dur="1000"/>
                                        <p:tgtEl>
                                          <p:spTgt spid="1048700">
                                            <p:txEl>
                                              <p:charRg st="2" end="2"/>
                                            </p:txEl>
                                          </p:spTgt>
                                        </p:tgtEl>
                                      </p:cBhvr>
                                    </p:animEffect>
                                    <p:anim calcmode="lin" valueType="num">
                                      <p:cBhvr>
                                        <p:cTn id="19" dur="1000" fill="hold"/>
                                        <p:tgtEl>
                                          <p:spTgt spid="1048700">
                                            <p:txEl>
                                              <p:char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048700">
                                            <p:txEl>
                                              <p:char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48700">
                                            <p:txEl>
                                              <p:charRg st="2" end="2"/>
                                            </p:txEl>
                                          </p:spTgt>
                                        </p:tgtEl>
                                        <p:attrNameLst>
                                          <p:attrName>style.visibility</p:attrName>
                                        </p:attrNameLst>
                                      </p:cBhvr>
                                      <p:to>
                                        <p:strVal val="visible"/>
                                      </p:to>
                                    </p:set>
                                    <p:animEffect transition="in" filter="fade">
                                      <p:cBhvr>
                                        <p:cTn id="25" dur="500"/>
                                        <p:tgtEl>
                                          <p:spTgt spid="1048700">
                                            <p:txEl>
                                              <p:char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3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8700">
                                            <p:txEl>
                                              <p:charRg st="2" end="2"/>
                                            </p:txEl>
                                          </p:spTgt>
                                        </p:tgtEl>
                                        <p:attrNameLst>
                                          <p:attrName>style.visibility</p:attrName>
                                        </p:attrNameLst>
                                      </p:cBhvr>
                                      <p:to>
                                        <p:strVal val="visible"/>
                                      </p:to>
                                    </p:set>
                                    <p:animEffect transition="in" filter="fade">
                                      <p:cBhvr>
                                        <p:cTn id="33" dur="500"/>
                                        <p:tgtEl>
                                          <p:spTgt spid="1048700">
                                            <p:txEl>
                                              <p:charRg st="2" end="2"/>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3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48700">
                                            <p:txEl>
                                              <p:charRg st="2" end="2"/>
                                            </p:txEl>
                                          </p:spTgt>
                                        </p:tgtEl>
                                        <p:attrNameLst>
                                          <p:attrName>style.visibility</p:attrName>
                                        </p:attrNameLst>
                                      </p:cBhvr>
                                      <p:to>
                                        <p:strVal val="visible"/>
                                      </p:to>
                                    </p:set>
                                    <p:animEffect transition="in" filter="fade">
                                      <p:cBhvr>
                                        <p:cTn id="41" dur="500"/>
                                        <p:tgtEl>
                                          <p:spTgt spid="1048700">
                                            <p:txEl>
                                              <p:charRg st="2" end="2"/>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3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48700">
                                            <p:txEl>
                                              <p:charRg st="2" end="2"/>
                                            </p:txEl>
                                          </p:spTgt>
                                        </p:tgtEl>
                                        <p:attrNameLst>
                                          <p:attrName>style.visibility</p:attrName>
                                        </p:attrNameLst>
                                      </p:cBhvr>
                                      <p:to>
                                        <p:strVal val="visible"/>
                                      </p:to>
                                    </p:set>
                                    <p:animEffect transition="in" filter="fade">
                                      <p:cBhvr>
                                        <p:cTn id="49" dur="500"/>
                                        <p:tgtEl>
                                          <p:spTgt spid="1048700">
                                            <p:txEl>
                                              <p:charRg st="2" end="2"/>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3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48700">
                                            <p:txEl>
                                              <p:charRg st="2" end="2"/>
                                            </p:txEl>
                                          </p:spTgt>
                                        </p:tgtEl>
                                        <p:attrNameLst>
                                          <p:attrName>style.visibility</p:attrName>
                                        </p:attrNameLst>
                                      </p:cBhvr>
                                      <p:to>
                                        <p:strVal val="visible"/>
                                      </p:to>
                                    </p:set>
                                    <p:animEffect transition="in" filter="fade">
                                      <p:cBhvr>
                                        <p:cTn id="57" dur="500"/>
                                        <p:tgtEl>
                                          <p:spTgt spid="1048700">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15987" y="3176972"/>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717353" y="3257950"/>
            <a:ext cx="2087688"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Pseudocode</a:t>
            </a:r>
          </a:p>
        </p:txBody>
      </p:sp>
      <p:sp>
        <p:nvSpPr>
          <p:cNvPr id="15" name="文本框 9">
            <a:extLst>
              <a:ext uri="{FF2B5EF4-FFF2-40B4-BE49-F238E27FC236}">
                <a16:creationId xmlns="" xmlns:a16="http://schemas.microsoft.com/office/drawing/2014/main" id="{884A83A7-1DA2-44DF-8820-C510C6796615}"/>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Cuckoo Search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3">
            <a:extLst>
              <a:ext uri="{FF2B5EF4-FFF2-40B4-BE49-F238E27FC236}">
                <a16:creationId xmlns="" xmlns:a16="http://schemas.microsoft.com/office/drawing/2014/main" id="{DE044837-8AC6-4CCC-9B87-B9D0D37F7AE4}"/>
              </a:ext>
            </a:extLst>
          </p:cNvPr>
          <p:cNvGraphicFramePr>
            <a:graphicFrameLocks noGrp="1"/>
          </p:cNvGraphicFramePr>
          <p:nvPr>
            <p:extLst>
              <p:ext uri="{D42A27DB-BD31-4B8C-83A1-F6EECF244321}">
                <p14:modId xmlns="" xmlns:p14="http://schemas.microsoft.com/office/powerpoint/2010/main" val="4160337989"/>
              </p:ext>
            </p:extLst>
          </p:nvPr>
        </p:nvGraphicFramePr>
        <p:xfrm>
          <a:off x="3300482" y="594719"/>
          <a:ext cx="7901082" cy="6307850"/>
        </p:xfrm>
        <a:graphic>
          <a:graphicData uri="http://schemas.openxmlformats.org/drawingml/2006/table">
            <a:tbl>
              <a:tblPr firstRow="1" bandRow="1">
                <a:tableStyleId>{5C22544A-7EE6-4342-B048-85BDC9FD1C3A}</a:tableStyleId>
              </a:tblPr>
              <a:tblGrid>
                <a:gridCol w="7901082">
                  <a:extLst>
                    <a:ext uri="{9D8B030D-6E8A-4147-A177-3AD203B41FA5}">
                      <a16:colId xmlns="" xmlns:a16="http://schemas.microsoft.com/office/drawing/2014/main" val="3223931832"/>
                    </a:ext>
                  </a:extLst>
                </a:gridCol>
              </a:tblGrid>
              <a:tr h="366901">
                <a:tc>
                  <a:txBody>
                    <a:bodyPr/>
                    <a:lstStyle/>
                    <a:p>
                      <a:r>
                        <a:rPr lang="en-US" altLang="zh-CN" sz="1800" dirty="0">
                          <a:solidFill>
                            <a:schemeClr val="tx1"/>
                          </a:solidFill>
                          <a:latin typeface="Times New Roman" panose="02020603050405020304" pitchFamily="18" charset="0"/>
                          <a:cs typeface="Times New Roman" panose="02020603050405020304" pitchFamily="18" charset="0"/>
                        </a:rPr>
                        <a:t>Cuckoo Search</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marL="74620" marR="74620" marT="37320" marB="373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959939805"/>
                  </a:ext>
                </a:extLst>
              </a:tr>
              <a:tr h="366901">
                <a:tc>
                  <a:txBody>
                    <a:bodyPr/>
                    <a:lstStyle/>
                    <a:p>
                      <a:r>
                        <a:rPr lang="en-US" altLang="zh-CN" sz="1800" dirty="0">
                          <a:latin typeface="Times New Roman" panose="02020603050405020304" pitchFamily="18" charset="0"/>
                          <a:cs typeface="Times New Roman" panose="02020603050405020304" pitchFamily="18" charset="0"/>
                        </a:rPr>
                        <a:t>1:  Objective function </a:t>
                      </a:r>
                      <a:r>
                        <a:rPr lang="en-US" altLang="zh-CN" sz="1800" i="1" dirty="0">
                          <a:latin typeface="Times New Roman" panose="02020603050405020304" pitchFamily="18" charset="0"/>
                          <a:cs typeface="Times New Roman" panose="02020603050405020304" pitchFamily="18" charset="0"/>
                        </a:rPr>
                        <a:t>f(x)</a:t>
                      </a:r>
                      <a:r>
                        <a:rPr lang="en-US" altLang="zh-CN" sz="1800" dirty="0">
                          <a:latin typeface="Times New Roman" panose="02020603050405020304" pitchFamily="18" charset="0"/>
                          <a:cs typeface="Times New Roman" panose="02020603050405020304" pitchFamily="18" charset="0"/>
                        </a:rPr>
                        <a:t>, x = (x</a:t>
                      </a:r>
                      <a:r>
                        <a:rPr lang="en-US" altLang="zh-CN" sz="1800" baseline="-25000" dirty="0">
                          <a:latin typeface="Times New Roman" panose="02020603050405020304" pitchFamily="18" charset="0"/>
                          <a:cs typeface="Times New Roman" panose="02020603050405020304" pitchFamily="18" charset="0"/>
                        </a:rPr>
                        <a:t>1</a:t>
                      </a:r>
                      <a:r>
                        <a:rPr lang="en-US" altLang="zh-CN" sz="1800" dirty="0">
                          <a:latin typeface="Times New Roman" panose="02020603050405020304" pitchFamily="18" charset="0"/>
                          <a:cs typeface="Times New Roman" panose="02020603050405020304" pitchFamily="18" charset="0"/>
                        </a:rPr>
                        <a:t>, …, </a:t>
                      </a:r>
                      <a:r>
                        <a:rPr lang="en-US" altLang="zh-CN" sz="1800" dirty="0" err="1">
                          <a:latin typeface="Times New Roman" panose="02020603050405020304" pitchFamily="18" charset="0"/>
                          <a:cs typeface="Times New Roman" panose="02020603050405020304" pitchFamily="18" charset="0"/>
                        </a:rPr>
                        <a:t>x</a:t>
                      </a:r>
                      <a:r>
                        <a:rPr lang="en-US" altLang="zh-CN" sz="1800" baseline="-25000" dirty="0" err="1">
                          <a:latin typeface="Times New Roman" panose="02020603050405020304" pitchFamily="18" charset="0"/>
                          <a:cs typeface="Times New Roman" panose="02020603050405020304" pitchFamily="18" charset="0"/>
                        </a:rPr>
                        <a:t>d</a:t>
                      </a:r>
                      <a:r>
                        <a:rPr lang="en-US" altLang="zh-CN" sz="1800" dirty="0">
                          <a:latin typeface="Times New Roman" panose="02020603050405020304" pitchFamily="18" charset="0"/>
                          <a:cs typeface="Times New Roman" panose="02020603050405020304" pitchFamily="18" charset="0"/>
                        </a:rPr>
                        <a:t>)</a:t>
                      </a:r>
                      <a:r>
                        <a:rPr lang="en-US" altLang="zh-CN" sz="1800" baseline="30000" dirty="0">
                          <a:latin typeface="Times New Roman" panose="02020603050405020304" pitchFamily="18" charset="0"/>
                          <a:cs typeface="Times New Roman" panose="02020603050405020304" pitchFamily="18" charset="0"/>
                        </a:rPr>
                        <a:t>T</a:t>
                      </a:r>
                      <a:endParaRPr lang="zh-CN" altLang="en-US" sz="1800" baseline="300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79851647"/>
                  </a:ext>
                </a:extLst>
              </a:tr>
              <a:tr h="366901">
                <a:tc>
                  <a:txBody>
                    <a:bodyPr/>
                    <a:lstStyle/>
                    <a:p>
                      <a:r>
                        <a:rPr lang="en-US" altLang="zh-CN" sz="1800" dirty="0">
                          <a:latin typeface="Times New Roman" panose="02020603050405020304" pitchFamily="18" charset="0"/>
                          <a:cs typeface="Times New Roman" panose="02020603050405020304" pitchFamily="18" charset="0"/>
                        </a:rPr>
                        <a:t>2:  Generate the initial population </a:t>
                      </a:r>
                      <a:r>
                        <a:rPr lang="en-US" altLang="zh-CN" sz="1800" i="1" dirty="0">
                          <a:latin typeface="Times New Roman" panose="02020603050405020304" pitchFamily="18" charset="0"/>
                          <a:cs typeface="Times New Roman" panose="02020603050405020304" pitchFamily="18" charset="0"/>
                        </a:rPr>
                        <a:t>x</a:t>
                      </a:r>
                      <a:r>
                        <a:rPr lang="en-US" altLang="zh-CN" sz="1800" i="1" baseline="-25000" dirty="0">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of n hosts</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24831223"/>
                  </a:ext>
                </a:extLst>
              </a:tr>
              <a:tr h="437434">
                <a:tc>
                  <a:txBody>
                    <a:bodyPr/>
                    <a:lstStyle/>
                    <a:p>
                      <a:r>
                        <a:rPr lang="en-US" altLang="zh-CN" sz="1800" dirty="0">
                          <a:latin typeface="Times New Roman" panose="02020603050405020304" pitchFamily="18" charset="0"/>
                          <a:cs typeface="Times New Roman" panose="02020603050405020304" pitchFamily="18" charset="0"/>
                        </a:rPr>
                        <a:t>3:  while(</a:t>
                      </a:r>
                      <a:r>
                        <a:rPr lang="en-US" altLang="zh-CN" sz="1800" i="1" dirty="0">
                          <a:latin typeface="Times New Roman" panose="02020603050405020304" pitchFamily="18" charset="0"/>
                          <a:cs typeface="Times New Roman" panose="02020603050405020304" pitchFamily="18" charset="0"/>
                        </a:rPr>
                        <a:t>t</a:t>
                      </a:r>
                      <a:r>
                        <a:rPr lang="en-US" altLang="zh-CN" sz="1800" dirty="0">
                          <a:latin typeface="Times New Roman" panose="02020603050405020304" pitchFamily="18" charset="0"/>
                          <a:cs typeface="Times New Roman" panose="02020603050405020304" pitchFamily="18" charset="0"/>
                        </a:rPr>
                        <a:t>&lt; </a:t>
                      </a:r>
                      <a:r>
                        <a:rPr lang="en-US" altLang="zh-CN" sz="1800" dirty="0" err="1">
                          <a:latin typeface="Times New Roman" panose="02020603050405020304" pitchFamily="18" charset="0"/>
                          <a:cs typeface="Times New Roman" panose="02020603050405020304" pitchFamily="18" charset="0"/>
                        </a:rPr>
                        <a:t>MaxN</a:t>
                      </a:r>
                      <a:r>
                        <a:rPr lang="en-US" altLang="zh-CN" sz="1800" dirty="0">
                          <a:latin typeface="Times New Roman" panose="02020603050405020304" pitchFamily="18" charset="0"/>
                          <a:cs typeface="Times New Roman" panose="02020603050405020304" pitchFamily="18" charset="0"/>
                        </a:rPr>
                        <a:t>) or (stop criterion) do</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022492871"/>
                  </a:ext>
                </a:extLst>
              </a:tr>
              <a:tr h="366901">
                <a:tc>
                  <a:txBody>
                    <a:bodyPr/>
                    <a:lstStyle/>
                    <a:p>
                      <a:r>
                        <a:rPr lang="en-US" altLang="zh-CN" sz="1800" dirty="0">
                          <a:latin typeface="Times New Roman" panose="02020603050405020304" pitchFamily="18" charset="0"/>
                          <a:cs typeface="Times New Roman" panose="02020603050405020304" pitchFamily="18" charset="0"/>
                        </a:rPr>
                        <a:t>4:      Pick a cuckoo randomly</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79495902"/>
                  </a:ext>
                </a:extLst>
              </a:tr>
              <a:tr h="366901">
                <a:tc>
                  <a:txBody>
                    <a:bodyPr/>
                    <a:lstStyle/>
                    <a:p>
                      <a:r>
                        <a:rPr lang="en-US" altLang="zh-CN" sz="1800" dirty="0">
                          <a:latin typeface="Times New Roman" panose="02020603050405020304" pitchFamily="18" charset="0"/>
                          <a:cs typeface="Times New Roman" panose="02020603050405020304" pitchFamily="18" charset="0"/>
                        </a:rPr>
                        <a:t>5:      Generate a solution by Levy Flight</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06850068"/>
                  </a:ext>
                </a:extLst>
              </a:tr>
              <a:tr h="366901">
                <a:tc>
                  <a:txBody>
                    <a:bodyPr/>
                    <a:lstStyle/>
                    <a:p>
                      <a:r>
                        <a:rPr lang="en-US" altLang="zh-CN" sz="1800" dirty="0">
                          <a:latin typeface="Times New Roman" panose="02020603050405020304" pitchFamily="18" charset="0"/>
                          <a:cs typeface="Times New Roman" panose="02020603050405020304" pitchFamily="18" charset="0"/>
                        </a:rPr>
                        <a:t>6:      Evaluate the quality of the solution or the value of the Objective function </a:t>
                      </a:r>
                      <a: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a:t>f</a:t>
                      </a:r>
                      <a:r>
                        <a:rPr lang="en-US" altLang="zh-CN" sz="1800" i="1" baseline="-25000" dirty="0">
                          <a:latin typeface="Cambria Math" panose="02040503050406030204" pitchFamily="18" charset="0"/>
                          <a:ea typeface="Cambria Math" panose="020405030504060302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690707648"/>
                  </a:ext>
                </a:extLst>
              </a:tr>
              <a:tr h="366901">
                <a:tc>
                  <a:txBody>
                    <a:bodyPr/>
                    <a:lstStyle/>
                    <a:p>
                      <a:r>
                        <a:rPr lang="en-US" altLang="zh-CN" sz="1800" dirty="0">
                          <a:latin typeface="Times New Roman" panose="02020603050405020304" pitchFamily="18" charset="0"/>
                          <a:cs typeface="Times New Roman" panose="02020603050405020304" pitchFamily="18" charset="0"/>
                        </a:rPr>
                        <a:t>7:      Pick one nest(j) from n nests randomly</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027565425"/>
                  </a:ext>
                </a:extLst>
              </a:tr>
              <a:tr h="366901">
                <a:tc>
                  <a:txBody>
                    <a:bodyPr/>
                    <a:lstStyle/>
                    <a:p>
                      <a:r>
                        <a:rPr lang="en-US" altLang="zh-CN" sz="1800" dirty="0">
                          <a:latin typeface="Times New Roman" panose="02020603050405020304" pitchFamily="18" charset="0"/>
                          <a:cs typeface="Times New Roman" panose="02020603050405020304" pitchFamily="18" charset="0"/>
                        </a:rPr>
                        <a:t>8:      if </a:t>
                      </a:r>
                      <a:r>
                        <a:rPr lang="en-US" altLang="zh-CN" sz="1800" i="1" dirty="0">
                          <a:latin typeface="Times New Roman" panose="02020603050405020304" pitchFamily="18" charset="0"/>
                          <a:cs typeface="Times New Roman" panose="02020603050405020304" pitchFamily="18" charset="0"/>
                        </a:rPr>
                        <a:t>f</a:t>
                      </a:r>
                      <a:r>
                        <a:rPr lang="en-US" altLang="zh-CN" sz="1800" i="1" baseline="-25000" dirty="0">
                          <a:latin typeface="Times New Roman" panose="02020603050405020304" pitchFamily="18" charset="0"/>
                          <a:cs typeface="Times New Roman" panose="02020603050405020304" pitchFamily="18" charset="0"/>
                        </a:rPr>
                        <a:t>i</a:t>
                      </a:r>
                      <a:r>
                        <a:rPr lang="en-US" altLang="zh-CN" sz="1800" i="1"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&lt; </a:t>
                      </a:r>
                      <a:r>
                        <a:rPr lang="en-US" altLang="zh-CN" sz="1800" i="1" dirty="0">
                          <a:latin typeface="Times New Roman" panose="02020603050405020304" pitchFamily="18" charset="0"/>
                          <a:cs typeface="Times New Roman" panose="02020603050405020304" pitchFamily="18" charset="0"/>
                        </a:rPr>
                        <a:t>f</a:t>
                      </a:r>
                      <a:r>
                        <a:rPr lang="en-US" altLang="zh-CN" sz="1800" i="1" baseline="-25000" dirty="0">
                          <a:latin typeface="Times New Roman" panose="02020603050405020304" pitchFamily="18" charset="0"/>
                          <a:cs typeface="Times New Roman" panose="02020603050405020304" pitchFamily="18" charset="0"/>
                        </a:rPr>
                        <a:t>j</a:t>
                      </a:r>
                      <a:r>
                        <a:rPr lang="en-US" altLang="zh-CN" sz="1800" dirty="0">
                          <a:latin typeface="Times New Roman" panose="02020603050405020304" pitchFamily="18" charset="0"/>
                          <a:cs typeface="Times New Roman" panose="02020603050405020304" pitchFamily="18" charset="0"/>
                        </a:rPr>
                        <a:t> then</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191102155"/>
                  </a:ext>
                </a:extLst>
              </a:tr>
              <a:tr h="366901">
                <a:tc>
                  <a:txBody>
                    <a:bodyPr/>
                    <a:lstStyle/>
                    <a:p>
                      <a:r>
                        <a:rPr lang="en-US" altLang="zh-CN" sz="1800" dirty="0">
                          <a:latin typeface="Times New Roman" panose="02020603050405020304" pitchFamily="18" charset="0"/>
                          <a:cs typeface="Times New Roman" panose="02020603050405020304" pitchFamily="18" charset="0"/>
                        </a:rPr>
                        <a:t>9:          Replace j with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16637105"/>
                  </a:ext>
                </a:extLst>
              </a:tr>
              <a:tr h="366901">
                <a:tc>
                  <a:txBody>
                    <a:bodyPr/>
                    <a:lstStyle/>
                    <a:p>
                      <a:r>
                        <a:rPr lang="en-US" altLang="zh-CN" sz="1800" dirty="0">
                          <a:latin typeface="Times New Roman" panose="02020603050405020304" pitchFamily="18" charset="0"/>
                          <a:cs typeface="Times New Roman" panose="02020603050405020304" pitchFamily="18" charset="0"/>
                        </a:rPr>
                        <a:t>10:    end if</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254069582"/>
                  </a:ext>
                </a:extLst>
              </a:tr>
              <a:tr h="366901">
                <a:tc>
                  <a:txBody>
                    <a:bodyPr/>
                    <a:lstStyle/>
                    <a:p>
                      <a:r>
                        <a:rPr lang="en-US" altLang="zh-CN" sz="1800" dirty="0">
                          <a:latin typeface="Times New Roman" panose="02020603050405020304" pitchFamily="18" charset="0"/>
                          <a:cs typeface="Times New Roman" panose="02020603050405020304" pitchFamily="18" charset="0"/>
                        </a:rPr>
                        <a:t>11:    Some bad nests are </a:t>
                      </a:r>
                      <a:r>
                        <a:rPr lang="en-US" altLang="zh-CN" sz="1800" dirty="0" err="1">
                          <a:latin typeface="Times New Roman" panose="02020603050405020304" pitchFamily="18" charset="0"/>
                          <a:cs typeface="Times New Roman" panose="02020603050405020304" pitchFamily="18" charset="0"/>
                        </a:rPr>
                        <a:t>abondoned</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740150446"/>
                  </a:ext>
                </a:extLst>
              </a:tr>
              <a:tr h="366901">
                <a:tc>
                  <a:txBody>
                    <a:bodyPr/>
                    <a:lstStyle/>
                    <a:p>
                      <a:r>
                        <a:rPr lang="en-US" altLang="zh-CN" sz="1800" dirty="0">
                          <a:latin typeface="Times New Roman" panose="02020603050405020304" pitchFamily="18" charset="0"/>
                          <a:cs typeface="Times New Roman" panose="02020603050405020304" pitchFamily="18" charset="0"/>
                        </a:rPr>
                        <a:t>12:    New nests or solutions are generated according </a:t>
                      </a:r>
                      <a:r>
                        <a:rPr lang="en-US" altLang="zh-CN" sz="1800">
                          <a:latin typeface="Times New Roman" panose="02020603050405020304" pitchFamily="18" charset="0"/>
                          <a:cs typeface="Times New Roman" panose="02020603050405020304" pitchFamily="18" charset="0"/>
                        </a:rPr>
                        <a:t>to formula (1)</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64551169"/>
                  </a:ext>
                </a:extLst>
              </a:tr>
              <a:tr h="366901">
                <a:tc>
                  <a:txBody>
                    <a:bodyPr/>
                    <a:lstStyle/>
                    <a:p>
                      <a:r>
                        <a:rPr lang="en-US" altLang="zh-CN" sz="1800" dirty="0">
                          <a:latin typeface="Times New Roman" panose="02020603050405020304" pitchFamily="18" charset="0"/>
                          <a:cs typeface="Times New Roman" panose="02020603050405020304" pitchFamily="18" charset="0"/>
                        </a:rPr>
                        <a:t>13:    Save the optimal solution</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815509786"/>
                  </a:ext>
                </a:extLst>
              </a:tr>
              <a:tr h="366901">
                <a:tc>
                  <a:txBody>
                    <a:bodyPr/>
                    <a:lstStyle/>
                    <a:p>
                      <a:r>
                        <a:rPr lang="en-US" altLang="zh-CN" sz="1800" dirty="0">
                          <a:latin typeface="Times New Roman" panose="02020603050405020304" pitchFamily="18" charset="0"/>
                          <a:cs typeface="Times New Roman" panose="02020603050405020304" pitchFamily="18" charset="0"/>
                        </a:rPr>
                        <a:t>14:    Sort the solutions to find the current best one</a:t>
                      </a:r>
                      <a:endParaRPr lang="zh-CN" altLang="en-US" sz="180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954386706"/>
                  </a:ext>
                </a:extLst>
              </a:tr>
              <a:tr h="366901">
                <a:tc>
                  <a:txBody>
                    <a:bodyPr/>
                    <a:lstStyle/>
                    <a:p>
                      <a:r>
                        <a:rPr lang="en-US" altLang="zh-CN" sz="1800" dirty="0">
                          <a:latin typeface="Times New Roman" panose="02020603050405020304" pitchFamily="18" charset="0"/>
                          <a:cs typeface="Times New Roman" panose="02020603050405020304" pitchFamily="18" charset="0"/>
                        </a:rPr>
                        <a:t>15:    Update </a:t>
                      </a:r>
                      <a:r>
                        <a:rPr lang="en-US" altLang="zh-CN" sz="1800" i="1" dirty="0">
                          <a:latin typeface="Times New Roman" panose="02020603050405020304" pitchFamily="18" charset="0"/>
                          <a:cs typeface="Times New Roman" panose="02020603050405020304" pitchFamily="18" charset="0"/>
                        </a:rPr>
                        <a:t>t</a:t>
                      </a:r>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t</a:t>
                      </a:r>
                      <a:r>
                        <a:rPr lang="en-US" altLang="zh-CN" sz="1800" i="0" dirty="0">
                          <a:latin typeface="Times New Roman" panose="02020603050405020304" pitchFamily="18" charset="0"/>
                          <a:cs typeface="Times New Roman" panose="02020603050405020304" pitchFamily="18" charset="0"/>
                        </a:rPr>
                        <a:t>+1</a:t>
                      </a:r>
                      <a:endParaRPr lang="zh-CN" altLang="en-US" sz="1800" i="0" dirty="0">
                        <a:latin typeface="Times New Roman" panose="02020603050405020304" pitchFamily="18" charset="0"/>
                        <a:cs typeface="Times New Roman" panose="02020603050405020304" pitchFamily="18" charset="0"/>
                      </a:endParaRPr>
                    </a:p>
                  </a:txBody>
                  <a:tcPr marL="74620" marR="74620" marT="37320" marB="37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224484365"/>
                  </a:ext>
                </a:extLst>
              </a:tr>
              <a:tr h="366901">
                <a:tc>
                  <a:txBody>
                    <a:bodyPr/>
                    <a:lstStyle/>
                    <a:p>
                      <a:r>
                        <a:rPr lang="en-US" altLang="zh-CN" sz="1800" dirty="0">
                          <a:latin typeface="Times New Roman" panose="02020603050405020304" pitchFamily="18" charset="0"/>
                          <a:cs typeface="Times New Roman" panose="02020603050405020304" pitchFamily="18" charset="0"/>
                        </a:rPr>
                        <a:t>16: end while</a:t>
                      </a:r>
                    </a:p>
                  </a:txBody>
                  <a:tcPr marL="74620" marR="74620" marT="37320" marB="37320">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399010682"/>
                  </a:ext>
                </a:extLst>
              </a:tr>
            </a:tbl>
          </a:graphicData>
        </a:graphic>
      </p:graphicFrame>
      <p:cxnSp>
        <p:nvCxnSpPr>
          <p:cNvPr id="4" name="直接箭头连接符 3">
            <a:extLst>
              <a:ext uri="{FF2B5EF4-FFF2-40B4-BE49-F238E27FC236}">
                <a16:creationId xmlns="" xmlns:a16="http://schemas.microsoft.com/office/drawing/2014/main" id="{24BB25A7-2E16-4C3B-BFA4-980F2AC1B203}"/>
              </a:ext>
            </a:extLst>
          </p:cNvPr>
          <p:cNvCxnSpPr/>
          <p:nvPr/>
        </p:nvCxnSpPr>
        <p:spPr>
          <a:xfrm flipH="1">
            <a:off x="4728204" y="6309320"/>
            <a:ext cx="287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582056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945"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4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51" name="文本框 9"/>
          <p:cNvSpPr txBox="1"/>
          <p:nvPr/>
        </p:nvSpPr>
        <p:spPr>
          <a:xfrm>
            <a:off x="984628" y="116632"/>
            <a:ext cx="4064212" cy="345440"/>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Intelligent Optimization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953" name="TextBox 56"/>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pic>
        <p:nvPicPr>
          <p:cNvPr id="17" name="图片 1">
            <a:extLst>
              <a:ext uri="{FF2B5EF4-FFF2-40B4-BE49-F238E27FC236}">
                <a16:creationId xmlns="" xmlns:a16="http://schemas.microsoft.com/office/drawing/2014/main" id="{D5C87382-3447-451F-A2AC-9BEC024639B0}"/>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103849" y="548681"/>
            <a:ext cx="4079662" cy="3060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Freeform 261">
            <a:extLst>
              <a:ext uri="{FF2B5EF4-FFF2-40B4-BE49-F238E27FC236}">
                <a16:creationId xmlns="" xmlns:a16="http://schemas.microsoft.com/office/drawing/2014/main" id="{3F8939AE-9277-4F5E-ADBF-1152264949CB}"/>
              </a:ext>
            </a:extLst>
          </p:cNvPr>
          <p:cNvSpPr/>
          <p:nvPr/>
        </p:nvSpPr>
        <p:spPr bwMode="auto">
          <a:xfrm>
            <a:off x="372854" y="174849"/>
            <a:ext cx="359946"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pic>
        <p:nvPicPr>
          <p:cNvPr id="5" name="图片 4">
            <a:extLst>
              <a:ext uri="{FF2B5EF4-FFF2-40B4-BE49-F238E27FC236}">
                <a16:creationId xmlns="" xmlns:a16="http://schemas.microsoft.com/office/drawing/2014/main" id="{1BC3786A-099B-44B1-84C9-357CBB875A7F}"/>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18798" y="586390"/>
            <a:ext cx="4079662" cy="2842610"/>
          </a:xfrm>
          <a:prstGeom prst="rect">
            <a:avLst/>
          </a:prstGeom>
        </p:spPr>
      </p:pic>
      <p:pic>
        <p:nvPicPr>
          <p:cNvPr id="18" name="图片 1">
            <a:extLst>
              <a:ext uri="{FF2B5EF4-FFF2-40B4-BE49-F238E27FC236}">
                <a16:creationId xmlns="" xmlns:a16="http://schemas.microsoft.com/office/drawing/2014/main" id="{9D8885E1-EE43-4A1A-A6AA-2A1D2C9CB44D}"/>
              </a:ext>
            </a:extLst>
          </p:cNvPr>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01682" y="3657594"/>
            <a:ext cx="4381829" cy="3287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图片 3">
            <a:extLst>
              <a:ext uri="{FF2B5EF4-FFF2-40B4-BE49-F238E27FC236}">
                <a16:creationId xmlns="" xmlns:a16="http://schemas.microsoft.com/office/drawing/2014/main" id="{D46EF5CC-4385-42C7-A33A-82F860E76D4B}"/>
              </a:ext>
            </a:extLst>
          </p:cNvPr>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66635" y="3710858"/>
            <a:ext cx="4752491" cy="3168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 xmlns:a16="http://schemas.microsoft.com/office/drawing/2014/main" id="{4D9215C5-DC5E-4BBE-AF68-550C5831F90D}"/>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4175218" y="2325311"/>
            <a:ext cx="3593493" cy="2304121"/>
          </a:xfrm>
          <a:prstGeom prst="rect">
            <a:avLst/>
          </a:prstGeom>
        </p:spPr>
      </p:pic>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1048700" name="文本框 25"/>
              <p:cNvSpPr txBox="1"/>
              <p:nvPr/>
            </p:nvSpPr>
            <p:spPr>
              <a:xfrm>
                <a:off x="469867" y="1484784"/>
                <a:ext cx="11255439" cy="5027467"/>
              </a:xfrm>
              <a:prstGeom prst="rect">
                <a:avLst/>
              </a:prstGeom>
              <a:noFill/>
            </p:spPr>
            <p:txBody>
              <a:bodyPr wrap="square" rtlCol="0">
                <a:spAutoFit/>
              </a:bodyPr>
              <a:lstStyle/>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 Determine the objective function, initialize the population and generate the initial positions of n nests</a:t>
                </a:r>
                <a:r>
                  <a:rPr lang="en-US" altLang="zh-CN" sz="2000" dirty="0">
                    <a:latin typeface="Times New Roman" panose="02020603050405020304" pitchFamily="18" charset="0"/>
                    <a:cs typeface="Times New Roman" panose="02020603050405020304" pitchFamily="18" charset="0"/>
                  </a:rPr>
                  <a:t> randomly</a:t>
                </a:r>
                <a:r>
                  <a:rPr lang="en-US" sz="2000" dirty="0">
                    <a:latin typeface="Times New Roman" panose="02020603050405020304" pitchFamily="18" charset="0"/>
                    <a:cs typeface="Times New Roman" panose="02020603050405020304" pitchFamily="18" charset="0"/>
                  </a:rPr>
                  <a:t>. Set algorithm parameters, including population size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dimension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discovery probability </a:t>
                </a:r>
                <a:r>
                  <a:rPr lang="en-US" sz="2000" i="1" dirty="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rPr>
                  <a:t>, maximum number of iterations </a:t>
                </a:r>
                <a:r>
                  <a:rPr lang="en-US" sz="2000" dirty="0" err="1">
                    <a:latin typeface="Times New Roman" panose="02020603050405020304" pitchFamily="18" charset="0"/>
                    <a:cs typeface="Times New Roman" panose="02020603050405020304" pitchFamily="18" charset="0"/>
                  </a:rPr>
                  <a:t>MaxN</a:t>
                </a:r>
                <a:r>
                  <a:rPr lang="en-US" sz="2000" dirty="0">
                    <a:latin typeface="Times New Roman" panose="02020603050405020304" pitchFamily="18" charset="0"/>
                    <a:cs typeface="Times New Roman" panose="02020603050405020304" pitchFamily="18" charset="0"/>
                  </a:rPr>
                  <a:t>, optimal nest position </a:t>
                </a:r>
                <a14:m>
                  <m:oMath xmlns:m="http://schemas.openxmlformats.org/officeDocument/2006/math">
                    <m:sSubSup>
                      <m:sSubSupPr>
                        <m:ctrlPr>
                          <a:rPr lang="en-US" altLang="zh-CN" sz="200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𝑋</m:t>
                        </m:r>
                      </m:e>
                      <m:sub>
                        <m:r>
                          <m:rPr>
                            <m:sty m:val="p"/>
                          </m:rPr>
                          <a:rPr lang="en-US" altLang="zh-CN" sz="2000" i="1">
                            <a:latin typeface="Cambria Math" panose="02040503050406030204" pitchFamily="18" charset="0"/>
                            <a:cs typeface="Times New Roman" panose="02020603050405020304" pitchFamily="18" charset="0"/>
                          </a:rPr>
                          <m:t>best</m:t>
                        </m:r>
                      </m:sub>
                      <m:sup>
                        <m:r>
                          <a:rPr lang="en-US" altLang="zh-CN" sz="2000" b="0" i="1" smtClean="0">
                            <a:latin typeface="Cambria Math" panose="02040503050406030204" pitchFamily="18" charset="0"/>
                            <a:cs typeface="Times New Roman" panose="02020603050405020304" pitchFamily="18" charset="0"/>
                          </a:rPr>
                          <m:t>0</m:t>
                        </m:r>
                      </m:sup>
                    </m:sSubSup>
                  </m:oMath>
                </a14:m>
                <a:r>
                  <a:rPr lang="en-US" sz="2000" dirty="0">
                    <a:latin typeface="Times New Roman" panose="02020603050405020304" pitchFamily="18" charset="0"/>
                    <a:cs typeface="Times New Roman" panose="02020603050405020304" pitchFamily="18" charset="0"/>
                  </a:rPr>
                  <a:t> and optimal solution </a:t>
                </a:r>
                <a:r>
                  <a:rPr lang="en-US" sz="2000" i="1" dirty="0" err="1">
                    <a:latin typeface="Times New Roman" panose="02020603050405020304" pitchFamily="18" charset="0"/>
                    <a:cs typeface="Times New Roman" panose="02020603050405020304" pitchFamily="18" charset="0"/>
                  </a:rPr>
                  <a:t>f</a:t>
                </a:r>
                <a:r>
                  <a:rPr lang="en-US" sz="2000" i="1" baseline="-25000" dirty="0" err="1">
                    <a:latin typeface="Times New Roman" panose="02020603050405020304" pitchFamily="18" charset="0"/>
                    <a:cs typeface="Times New Roman" panose="02020603050405020304" pitchFamily="18" charset="0"/>
                  </a:rPr>
                  <a:t>min</a:t>
                </a:r>
                <a:r>
                  <a:rPr lang="en-US" sz="2000" dirty="0">
                    <a:latin typeface="Times New Roman" panose="02020603050405020304" pitchFamily="18" charset="0"/>
                    <a:cs typeface="Times New Roman" panose="02020603050405020304" pitchFamily="18" charset="0"/>
                  </a:rPr>
                  <a:t>.</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Update the position of the contemporary nest </a:t>
                </a:r>
                <a:r>
                  <a:rPr lang="en-US" sz="2000" i="1" dirty="0">
                    <a:latin typeface="Times New Roman" panose="02020603050405020304" pitchFamily="18" charset="0"/>
                    <a:cs typeface="Times New Roman" panose="02020603050405020304" pitchFamily="18" charset="0"/>
                  </a:rPr>
                  <a:t>P</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according to formulas (1) and (2). Compare </a:t>
                </a:r>
                <a:r>
                  <a:rPr lang="en-US" altLang="zh-CN" sz="2000" i="1" dirty="0">
                    <a:latin typeface="Times New Roman" panose="02020603050405020304" pitchFamily="18" charset="0"/>
                    <a:cs typeface="Times New Roman" panose="02020603050405020304" pitchFamily="18" charset="0"/>
                  </a:rPr>
                  <a:t>P</a:t>
                </a:r>
                <a:r>
                  <a:rPr lang="en-US" altLang="zh-CN" sz="2000" i="1" baseline="-25000"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 the previous nest </a:t>
                </a:r>
                <a:r>
                  <a:rPr lang="en-US" sz="2000" i="1" dirty="0">
                    <a:latin typeface="Times New Roman" panose="02020603050405020304" pitchFamily="18" charset="0"/>
                    <a:cs typeface="Times New Roman" panose="02020603050405020304" pitchFamily="18" charset="0"/>
                  </a:rPr>
                  <a:t>P</a:t>
                </a:r>
                <a:r>
                  <a:rPr lang="en-US" sz="2000" i="1" baseline="-25000" dirty="0">
                    <a:latin typeface="Times New Roman" panose="02020603050405020304" pitchFamily="18" charset="0"/>
                    <a:cs typeface="Times New Roman" panose="02020603050405020304" pitchFamily="18" charset="0"/>
                  </a:rPr>
                  <a:t>t-1</a:t>
                </a:r>
                <a:r>
                  <a:rPr lang="en-US" sz="2000" dirty="0">
                    <a:latin typeface="Times New Roman" panose="02020603050405020304" pitchFamily="18" charset="0"/>
                    <a:cs typeface="Times New Roman" panose="02020603050405020304" pitchFamily="18" charset="0"/>
                  </a:rPr>
                  <a:t>, and reserve the nest position with better fitness value.</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Use a random number 𝑅 as the probability that the nest owner will find an alien egg. Compare it with the probability </a:t>
                </a:r>
                <a:r>
                  <a:rPr lang="en-US" sz="2000" i="1" dirty="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rPr>
                  <a:t>. If 𝑅 &gt;</a:t>
                </a:r>
                <a:r>
                  <a:rPr lang="en-US" sz="2000" i="1" dirty="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rPr>
                  <a:t>, change the position of the nest </a:t>
                </a:r>
                <a:r>
                  <a:rPr lang="en-US" altLang="zh-CN" sz="2000" dirty="0">
                    <a:latin typeface="Times New Roman" panose="02020603050405020304" pitchFamily="18" charset="0"/>
                    <a:cs typeface="Times New Roman" panose="02020603050405020304" pitchFamily="18" charset="0"/>
                  </a:rPr>
                  <a:t>randomly</a:t>
                </a:r>
                <a:r>
                  <a:rPr lang="en-US" sz="2000" dirty="0">
                    <a:latin typeface="Times New Roman" panose="02020603050405020304" pitchFamily="18" charset="0"/>
                    <a:cs typeface="Times New Roman" panose="02020603050405020304" pitchFamily="18" charset="0"/>
                  </a:rPr>
                  <a:t>. Then update the nest position and get a set of better nest position </a:t>
                </a:r>
                <a:r>
                  <a:rPr lang="en-US" sz="2000" i="1" dirty="0">
                    <a:latin typeface="Times New Roman" panose="02020603050405020304" pitchFamily="18" charset="0"/>
                    <a:cs typeface="Times New Roman" panose="02020603050405020304" pitchFamily="18" charset="0"/>
                  </a:rPr>
                  <a:t>pt</a:t>
                </a:r>
                <a:r>
                  <a:rPr lang="en-US" sz="2000" dirty="0">
                    <a:latin typeface="Times New Roman" panose="02020603050405020304" pitchFamily="18" charset="0"/>
                    <a:cs typeface="Times New Roman" panose="02020603050405020304" pitchFamily="18" charset="0"/>
                  </a:rPr>
                  <a:t>. Update</a:t>
                </a:r>
                <a:r>
                  <a:rPr lang="en-US" altLang="zh-CN" sz="2000" dirty="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𝑋</m:t>
                        </m:r>
                      </m:e>
                      <m:sub>
                        <m:r>
                          <m:rPr>
                            <m:sty m:val="p"/>
                          </m:rPr>
                          <a:rPr lang="en-US" altLang="zh-CN" sz="2000" i="1">
                            <a:latin typeface="Cambria Math" panose="02040503050406030204" pitchFamily="18" charset="0"/>
                            <a:cs typeface="Times New Roman" panose="02020603050405020304" pitchFamily="18" charset="0"/>
                          </a:rPr>
                          <m:t>best</m:t>
                        </m:r>
                      </m:sub>
                      <m:sup>
                        <m:r>
                          <a:rPr lang="en-US" altLang="zh-CN" sz="2000" i="1">
                            <a:latin typeface="Cambria Math" panose="02040503050406030204" pitchFamily="18" charset="0"/>
                            <a:cs typeface="Times New Roman" panose="02020603050405020304" pitchFamily="18" charset="0"/>
                          </a:rPr>
                          <m:t>0</m:t>
                        </m:r>
                      </m:sup>
                    </m:sSubSup>
                  </m:oMath>
                </a14:m>
                <a:r>
                  <a:rPr lang="en-US" sz="2000" dirty="0">
                    <a:latin typeface="Times New Roman" panose="02020603050405020304" pitchFamily="18" charset="0"/>
                    <a:cs typeface="Times New Roman" panose="02020603050405020304" pitchFamily="18" charset="0"/>
                  </a:rPr>
                  <a:t> and </a:t>
                </a:r>
                <a:r>
                  <a:rPr lang="en-US" altLang="zh-CN" sz="2000" i="1" dirty="0" err="1">
                    <a:latin typeface="Times New Roman" panose="02020603050405020304" pitchFamily="18" charset="0"/>
                    <a:cs typeface="Times New Roman" panose="02020603050405020304" pitchFamily="18" charset="0"/>
                  </a:rPr>
                  <a:t>f</a:t>
                </a:r>
                <a:r>
                  <a:rPr lang="en-US" altLang="zh-CN" sz="2000" i="1" baseline="-25000" dirty="0" err="1">
                    <a:latin typeface="Times New Roman" panose="02020603050405020304" pitchFamily="18" charset="0"/>
                    <a:cs typeface="Times New Roman" panose="02020603050405020304" pitchFamily="18" charset="0"/>
                  </a:rPr>
                  <a:t>min</a:t>
                </a:r>
                <a:r>
                  <a:rPr lang="en-US" sz="2000" dirty="0">
                    <a:latin typeface="Times New Roman" panose="02020603050405020304" pitchFamily="18" charset="0"/>
                    <a:cs typeface="Times New Roman" panose="02020603050405020304" pitchFamily="18" charset="0"/>
                  </a:rPr>
                  <a:t>.</a:t>
                </a:r>
              </a:p>
              <a:p>
                <a:pPr marL="457200" indent="-457200">
                  <a:lnSpc>
                    <a:spcPct val="150000"/>
                  </a:lnSpc>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If </a:t>
                </a:r>
                <a:r>
                  <a:rPr lang="en-US" sz="2000" dirty="0" err="1">
                    <a:latin typeface="Times New Roman" panose="02020603050405020304" pitchFamily="18" charset="0"/>
                    <a:cs typeface="Times New Roman" panose="02020603050405020304" pitchFamily="18" charset="0"/>
                  </a:rPr>
                  <a:t>MaxN</a:t>
                </a:r>
                <a:r>
                  <a:rPr lang="en-US" sz="2000" dirty="0">
                    <a:latin typeface="Times New Roman" panose="02020603050405020304" pitchFamily="18" charset="0"/>
                    <a:cs typeface="Times New Roman" panose="02020603050405020304" pitchFamily="18" charset="0"/>
                  </a:rPr>
                  <a:t> is reached, the search process will be ended and </a:t>
                </a:r>
                <a:r>
                  <a:rPr lang="en-US" altLang="zh-CN" sz="2000" i="1" dirty="0" err="1">
                    <a:latin typeface="Times New Roman" panose="02020603050405020304" pitchFamily="18" charset="0"/>
                    <a:cs typeface="Times New Roman" panose="02020603050405020304" pitchFamily="18" charset="0"/>
                  </a:rPr>
                  <a:t>f</a:t>
                </a:r>
                <a:r>
                  <a:rPr lang="en-US" altLang="zh-CN" sz="2000" i="1" baseline="-25000" dirty="0" err="1">
                    <a:latin typeface="Times New Roman" panose="02020603050405020304" pitchFamily="18" charset="0"/>
                    <a:cs typeface="Times New Roman" panose="02020603050405020304" pitchFamily="18" charset="0"/>
                  </a:rPr>
                  <a:t>min</a:t>
                </a:r>
                <a:r>
                  <a:rPr lang="en-US" altLang="zh-CN" sz="2000" i="1" baseline="-25000" dirty="0">
                    <a:latin typeface="Times New Roman" panose="02020603050405020304" pitchFamily="18" charset="0"/>
                    <a:cs typeface="Times New Roman" panose="02020603050405020304" pitchFamily="18" charset="0"/>
                  </a:rPr>
                  <a:t> </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 be</a:t>
                </a:r>
                <a:r>
                  <a:rPr lang="en-US" sz="2000" dirty="0">
                    <a:latin typeface="Times New Roman" panose="02020603050405020304" pitchFamily="18" charset="0"/>
                    <a:cs typeface="Times New Roman" panose="02020603050405020304" pitchFamily="18" charset="0"/>
                  </a:rPr>
                  <a:t> output. Otherwise, repeat step 2 for iterative optimization.</a:t>
                </a:r>
              </a:p>
            </p:txBody>
          </p:sp>
        </mc:Choice>
        <mc:Fallback>
          <p:sp>
            <p:nvSpPr>
              <p:cNvPr id="1048700" name="文本框 25"/>
              <p:cNvSpPr txBox="1">
                <a:spLocks noRot="1" noChangeAspect="1" noMove="1" noResize="1" noEditPoints="1" noAdjustHandles="1" noChangeArrowheads="1" noChangeShapeType="1" noTextEdit="1"/>
              </p:cNvSpPr>
              <p:nvPr/>
            </p:nvSpPr>
            <p:spPr>
              <a:xfrm>
                <a:off x="469745" y="1484785"/>
                <a:ext cx="11252509" cy="5027467"/>
              </a:xfrm>
              <a:prstGeom prst="rect">
                <a:avLst/>
              </a:prstGeom>
              <a:blipFill>
                <a:blip r:embed="rId4" cstate="print"/>
                <a:stretch>
                  <a:fillRect l="-433" b="-1335"/>
                </a:stretch>
              </a:blipFill>
            </p:spPr>
            <p:txBody>
              <a:bodyPr/>
              <a:lstStyle/>
              <a:p>
                <a:r>
                  <a:rPr lang="zh-CN" altLang="en-US">
                    <a:noFill/>
                  </a:rPr>
                  <a:t> </a:t>
                </a:r>
              </a:p>
            </p:txBody>
          </p:sp>
        </mc:Fallback>
      </mc:AlternateContent>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2" name="弧形 11">
            <a:extLst>
              <a:ext uri="{FF2B5EF4-FFF2-40B4-BE49-F238E27FC236}">
                <a16:creationId xmlns="" xmlns:a16="http://schemas.microsoft.com/office/drawing/2014/main" id="{B8BC9B90-6DBD-487E-9BB1-A2377466A14C}"/>
              </a:ext>
            </a:extLst>
          </p:cNvPr>
          <p:cNvSpPr/>
          <p:nvPr/>
        </p:nvSpPr>
        <p:spPr>
          <a:xfrm>
            <a:off x="4224279" y="764704"/>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Rectangle 4">
            <a:extLst>
              <a:ext uri="{FF2B5EF4-FFF2-40B4-BE49-F238E27FC236}">
                <a16:creationId xmlns="" xmlns:a16="http://schemas.microsoft.com/office/drawing/2014/main" id="{4EED8F90-A577-4CC5-B0ED-EA0170E4DA6A}"/>
              </a:ext>
            </a:extLst>
          </p:cNvPr>
          <p:cNvSpPr txBox="1">
            <a:spLocks noChangeArrowheads="1"/>
          </p:cNvSpPr>
          <p:nvPr/>
        </p:nvSpPr>
        <p:spPr bwMode="auto">
          <a:xfrm>
            <a:off x="4749246" y="836712"/>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Algorithm flow</a:t>
            </a:r>
          </a:p>
        </p:txBody>
      </p:sp>
      <p:sp>
        <p:nvSpPr>
          <p:cNvPr id="14" name="文本框 9">
            <a:extLst>
              <a:ext uri="{FF2B5EF4-FFF2-40B4-BE49-F238E27FC236}">
                <a16:creationId xmlns="" xmlns:a16="http://schemas.microsoft.com/office/drawing/2014/main" id="{03BBEE32-9E54-4EA7-B41D-B563FBA1DCFC}"/>
              </a:ext>
            </a:extLst>
          </p:cNvPr>
          <p:cNvSpPr txBox="1"/>
          <p:nvPr/>
        </p:nvSpPr>
        <p:spPr>
          <a:xfrm>
            <a:off x="1128741" y="116633"/>
            <a:ext cx="4391345"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Artificial Bee Colony Algorithm </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301588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7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700">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2" grpId="0" animBg="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D8A144-1ECC-47B3-84F8-B0A91898A30F}" type="datetime1">
              <a:rPr lang="zh-CN" altLang="en-US" smtClean="0"/>
              <a:pPr/>
              <a:t>2021/6/27</a:t>
            </a:fld>
            <a:endParaRPr lang="zh-CN" altLang="en-US"/>
          </a:p>
        </p:txBody>
      </p:sp>
      <p:sp>
        <p:nvSpPr>
          <p:cNvPr id="3" name="页脚占位符 2"/>
          <p:cNvSpPr>
            <a:spLocks noGrp="1"/>
          </p:cNvSpPr>
          <p:nvPr>
            <p:ph type="ftr" sz="quarter" idx="11"/>
          </p:nvPr>
        </p:nvSpPr>
        <p:spPr/>
        <p:txBody>
          <a:bodyPr/>
          <a:lstStyle/>
          <a:p>
            <a:r>
              <a:rPr lang="zh-CN" altLang="en-US" smtClean="0"/>
              <a:t>学而不厌，诲人不倦</a:t>
            </a:r>
            <a:endParaRPr lang="zh-CN" altLang="en-US"/>
          </a:p>
        </p:txBody>
      </p:sp>
      <p:sp>
        <p:nvSpPr>
          <p:cNvPr id="4" name="灯片编号占位符 3"/>
          <p:cNvSpPr>
            <a:spLocks noGrp="1"/>
          </p:cNvSpPr>
          <p:nvPr>
            <p:ph type="sldNum" sz="quarter" idx="12"/>
          </p:nvPr>
        </p:nvSpPr>
        <p:spPr/>
        <p:txBody>
          <a:bodyPr/>
          <a:lstStyle/>
          <a:p>
            <a:fld id="{E60F2D4F-2241-454B-AF5D-961C997CB3BA}" type="slidenum">
              <a:rPr lang="zh-CN" altLang="en-US" smtClean="0"/>
              <a:pPr/>
              <a:t>31</a:t>
            </a:fld>
            <a:endParaRPr lang="zh-CN" altLang="en-US"/>
          </a:p>
        </p:txBody>
      </p:sp>
      <p:sp>
        <p:nvSpPr>
          <p:cNvPr id="6" name="矩形 5"/>
          <p:cNvSpPr/>
          <p:nvPr/>
        </p:nvSpPr>
        <p:spPr>
          <a:xfrm>
            <a:off x="1272000" y="765000"/>
            <a:ext cx="7344000" cy="769441"/>
          </a:xfrm>
          <a:prstGeom prst="rect">
            <a:avLst/>
          </a:prstGeom>
        </p:spPr>
        <p:txBody>
          <a:bodyPr wrap="square">
            <a:spAutoFit/>
          </a:bodyPr>
          <a:lstStyle/>
          <a:p>
            <a:r>
              <a:rPr lang="zh-CN" altLang="en-US" sz="4400" b="1" dirty="0" smtClean="0">
                <a:solidFill>
                  <a:srgbClr val="C00000"/>
                </a:solidFill>
                <a:latin typeface="Times New Roman" panose="02020603050405020304" pitchFamily="18" charset="0"/>
                <a:cs typeface="Times New Roman" panose="02020603050405020304" pitchFamily="18" charset="0"/>
              </a:rPr>
              <a:t>课程总结以及课程思政</a:t>
            </a:r>
            <a:endParaRPr lang="zh-CN" altLang="en-US" sz="44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9" name="表格 8"/>
          <p:cNvGraphicFramePr>
            <a:graphicFrameLocks noGrp="1"/>
          </p:cNvGraphicFramePr>
          <p:nvPr/>
        </p:nvGraphicFramePr>
        <p:xfrm>
          <a:off x="336000" y="1629000"/>
          <a:ext cx="11376000" cy="4114800"/>
        </p:xfrm>
        <a:graphic>
          <a:graphicData uri="http://schemas.openxmlformats.org/drawingml/2006/table">
            <a:tbl>
              <a:tblPr firstRow="1" bandRow="1">
                <a:tableStyleId>{5C22544A-7EE6-4342-B048-85BDC9FD1C3A}</a:tableStyleId>
              </a:tblPr>
              <a:tblGrid>
                <a:gridCol w="3023149"/>
                <a:gridCol w="8352851"/>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C00000"/>
                          </a:solidFill>
                        </a:rPr>
                        <a:t>Contents</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C00000"/>
                          </a:solidFill>
                        </a:rPr>
                        <a:t>课程思政</a:t>
                      </a:r>
                    </a:p>
                    <a:p>
                      <a:endParaRPr lang="zh-CN" altLang="en-US" sz="2400" dirty="0"/>
                    </a:p>
                  </a:txBody>
                  <a:tcPr/>
                </a:tc>
              </a:tr>
              <a:tr h="370840">
                <a:tc>
                  <a:txBody>
                    <a:bodyPr/>
                    <a:lstStyle/>
                    <a:p>
                      <a:r>
                        <a:rPr lang="en-US" altLang="zh-CN" sz="2400" b="1" dirty="0" smtClean="0">
                          <a:solidFill>
                            <a:srgbClr val="0000CC"/>
                          </a:solidFill>
                        </a:rPr>
                        <a:t>1.</a:t>
                      </a:r>
                      <a:r>
                        <a:rPr lang="en-US" altLang="zh-CN" sz="2400" b="1" i="0" kern="1200" dirty="0" smtClean="0">
                          <a:solidFill>
                            <a:srgbClr val="0000CC"/>
                          </a:solidFill>
                          <a:latin typeface="+mn-lt"/>
                          <a:ea typeface="+mn-ea"/>
                          <a:cs typeface="+mn-cs"/>
                        </a:rPr>
                        <a:t> History</a:t>
                      </a:r>
                      <a:r>
                        <a:rPr lang="en-US" altLang="zh-CN" sz="2400" b="1" dirty="0" smtClean="0">
                          <a:solidFill>
                            <a:srgbClr val="0000CC"/>
                          </a:solidFill>
                        </a:rPr>
                        <a:t> of AI</a:t>
                      </a:r>
                      <a:endParaRPr lang="zh-CN" altLang="en-US" sz="2400" b="1" dirty="0">
                        <a:solidFill>
                          <a:srgbClr val="0000CC"/>
                        </a:solidFill>
                      </a:endParaRPr>
                    </a:p>
                  </a:txBody>
                  <a:tcPr/>
                </a:tc>
                <a:tc>
                  <a:txBody>
                    <a:bodyPr/>
                    <a:lstStyle/>
                    <a:p>
                      <a:r>
                        <a:rPr lang="zh-CN" altLang="en-US" sz="2400" dirty="0" smtClean="0"/>
                        <a:t>从哲学的否定之否定规律导入</a:t>
                      </a:r>
                      <a:r>
                        <a:rPr lang="en-US" altLang="zh-CN" sz="2400" dirty="0" smtClean="0"/>
                        <a:t>AI</a:t>
                      </a:r>
                      <a:r>
                        <a:rPr lang="zh-CN" altLang="en-US" sz="2400" dirty="0" smtClean="0"/>
                        <a:t>新技术的产生与发展</a:t>
                      </a:r>
                      <a:endParaRPr lang="en-US" altLang="zh-CN" sz="2400" dirty="0" smtClean="0"/>
                    </a:p>
                    <a:p>
                      <a:endParaRPr lang="zh-CN" altLang="en-US" sz="2400" dirty="0"/>
                    </a:p>
                  </a:txBody>
                  <a:tcPr/>
                </a:tc>
              </a:tr>
              <a:tr h="370840">
                <a:tc>
                  <a:txBody>
                    <a:bodyPr/>
                    <a:lstStyle/>
                    <a:p>
                      <a:r>
                        <a:rPr lang="en-US" altLang="zh-CN" sz="2400" b="1" dirty="0" smtClean="0"/>
                        <a:t>2. L</a:t>
                      </a:r>
                      <a:r>
                        <a:rPr lang="en-US" altLang="zh-CN" sz="2400" b="1" i="0" kern="1200" dirty="0" smtClean="0">
                          <a:solidFill>
                            <a:schemeClr val="dk1"/>
                          </a:solidFill>
                          <a:latin typeface="+mn-lt"/>
                          <a:ea typeface="+mn-ea"/>
                          <a:cs typeface="+mn-cs"/>
                        </a:rPr>
                        <a:t>anguage</a:t>
                      </a:r>
                      <a:r>
                        <a:rPr lang="en-US" altLang="zh-CN" sz="2400" b="1" dirty="0" smtClean="0"/>
                        <a:t>s for AI</a:t>
                      </a:r>
                      <a:endParaRPr lang="zh-CN" altLang="en-US" sz="2400" b="1" dirty="0"/>
                    </a:p>
                  </a:txBody>
                  <a:tcPr/>
                </a:tc>
                <a:tc>
                  <a:txBody>
                    <a:bodyPr/>
                    <a:lstStyle/>
                    <a:p>
                      <a:r>
                        <a:rPr lang="zh-CN" altLang="en-US" sz="2400" dirty="0" smtClean="0"/>
                        <a:t>例如</a:t>
                      </a:r>
                      <a:r>
                        <a:rPr lang="en-US" altLang="zh-CN" sz="2400" dirty="0" smtClean="0"/>
                        <a:t>Python</a:t>
                      </a:r>
                      <a:r>
                        <a:rPr lang="zh-CN" altLang="en-US" sz="2400" dirty="0" smtClean="0"/>
                        <a:t>，融入就业因素，可以把技术做一些简单扩展</a:t>
                      </a:r>
                      <a:endParaRPr lang="en-US" altLang="zh-CN" sz="2400" dirty="0" smtClean="0"/>
                    </a:p>
                    <a:p>
                      <a:endParaRPr lang="zh-CN" altLang="en-US" sz="2400" dirty="0"/>
                    </a:p>
                  </a:txBody>
                  <a:tcPr/>
                </a:tc>
              </a:tr>
              <a:tr h="370840">
                <a:tc>
                  <a:txBody>
                    <a:bodyPr/>
                    <a:lstStyle/>
                    <a:p>
                      <a:r>
                        <a:rPr lang="en-US" altLang="zh-CN" sz="2400" b="1" dirty="0" smtClean="0">
                          <a:solidFill>
                            <a:srgbClr val="0000CC"/>
                          </a:solidFill>
                        </a:rPr>
                        <a:t>3.Search Algorithms</a:t>
                      </a:r>
                      <a:endParaRPr lang="zh-CN" altLang="en-US" sz="2400" b="1" dirty="0">
                        <a:solidFill>
                          <a:srgbClr val="0000CC"/>
                        </a:solidFill>
                      </a:endParaRPr>
                    </a:p>
                  </a:txBody>
                  <a:tcPr/>
                </a:tc>
                <a:tc>
                  <a:txBody>
                    <a:bodyPr/>
                    <a:lstStyle/>
                    <a:p>
                      <a:r>
                        <a:rPr lang="zh-CN" altLang="en-US" sz="2400" dirty="0" smtClean="0"/>
                        <a:t>通过九宫重排对算法不断优化，提升质疑精神。</a:t>
                      </a:r>
                      <a:endParaRPr lang="en-US" altLang="zh-CN" sz="2400" dirty="0" smtClean="0"/>
                    </a:p>
                    <a:p>
                      <a:endParaRPr lang="zh-CN" altLang="en-US" sz="2400" dirty="0"/>
                    </a:p>
                  </a:txBody>
                  <a:tcPr/>
                </a:tc>
              </a:tr>
              <a:tr h="370840">
                <a:tc>
                  <a:txBody>
                    <a:bodyPr/>
                    <a:lstStyle/>
                    <a:p>
                      <a:r>
                        <a:rPr lang="en-US" altLang="zh-CN" sz="2400" b="1" dirty="0" smtClean="0">
                          <a:solidFill>
                            <a:srgbClr val="FF0000"/>
                          </a:solidFill>
                        </a:rPr>
                        <a:t>4. Machine Learning</a:t>
                      </a:r>
                      <a:endParaRPr lang="zh-CN" altLang="en-US" sz="2400" b="1" dirty="0">
                        <a:solidFill>
                          <a:srgbClr val="FF0000"/>
                        </a:solidFill>
                      </a:endParaRPr>
                    </a:p>
                  </a:txBody>
                  <a:tcPr/>
                </a:tc>
                <a:tc>
                  <a:txBody>
                    <a:bodyPr/>
                    <a:lstStyle/>
                    <a:p>
                      <a:r>
                        <a:rPr lang="zh-CN" altLang="en-US" sz="2400" dirty="0" smtClean="0"/>
                        <a:t>通过学习“圆”或“黄色”来解释“物以类聚，人以群分”。</a:t>
                      </a:r>
                      <a:endParaRPr lang="en-US" altLang="zh-CN" sz="2400" dirty="0" smtClean="0"/>
                    </a:p>
                    <a:p>
                      <a:r>
                        <a:rPr lang="zh-CN" altLang="en-US" sz="2400" dirty="0" smtClean="0"/>
                        <a:t>要在一起积极向上的群体中发展自己，提升自己。</a:t>
                      </a:r>
                      <a:endParaRPr lang="zh-CN" altLang="en-US" sz="2400" dirty="0"/>
                    </a:p>
                  </a:txBody>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D8A144-1ECC-47B3-84F8-B0A91898A30F}" type="datetime1">
              <a:rPr lang="zh-CN" altLang="en-US" smtClean="0"/>
              <a:pPr/>
              <a:t>2021/6/27</a:t>
            </a:fld>
            <a:endParaRPr lang="zh-CN" altLang="en-US"/>
          </a:p>
        </p:txBody>
      </p:sp>
      <p:sp>
        <p:nvSpPr>
          <p:cNvPr id="3" name="页脚占位符 2"/>
          <p:cNvSpPr>
            <a:spLocks noGrp="1"/>
          </p:cNvSpPr>
          <p:nvPr>
            <p:ph type="ftr" sz="quarter" idx="11"/>
          </p:nvPr>
        </p:nvSpPr>
        <p:spPr/>
        <p:txBody>
          <a:bodyPr/>
          <a:lstStyle/>
          <a:p>
            <a:r>
              <a:rPr lang="zh-CN" altLang="en-US" smtClean="0"/>
              <a:t>学而不厌，诲人不倦</a:t>
            </a:r>
            <a:endParaRPr lang="zh-CN" altLang="en-US"/>
          </a:p>
        </p:txBody>
      </p:sp>
      <p:sp>
        <p:nvSpPr>
          <p:cNvPr id="4" name="灯片编号占位符 3"/>
          <p:cNvSpPr>
            <a:spLocks noGrp="1"/>
          </p:cNvSpPr>
          <p:nvPr>
            <p:ph type="sldNum" sz="quarter" idx="12"/>
          </p:nvPr>
        </p:nvSpPr>
        <p:spPr/>
        <p:txBody>
          <a:bodyPr/>
          <a:lstStyle/>
          <a:p>
            <a:fld id="{E60F2D4F-2241-454B-AF5D-961C997CB3BA}" type="slidenum">
              <a:rPr lang="zh-CN" altLang="en-US" smtClean="0"/>
              <a:pPr/>
              <a:t>32</a:t>
            </a:fld>
            <a:endParaRPr lang="zh-CN" altLang="en-US"/>
          </a:p>
        </p:txBody>
      </p:sp>
      <p:graphicFrame>
        <p:nvGraphicFramePr>
          <p:cNvPr id="5" name="表格 4"/>
          <p:cNvGraphicFramePr>
            <a:graphicFrameLocks noGrp="1"/>
          </p:cNvGraphicFramePr>
          <p:nvPr/>
        </p:nvGraphicFramePr>
        <p:xfrm>
          <a:off x="192000" y="981000"/>
          <a:ext cx="12000000" cy="5577840"/>
        </p:xfrm>
        <a:graphic>
          <a:graphicData uri="http://schemas.openxmlformats.org/drawingml/2006/table">
            <a:tbl>
              <a:tblPr firstRow="1" bandRow="1">
                <a:tableStyleId>{5C22544A-7EE6-4342-B048-85BDC9FD1C3A}</a:tableStyleId>
              </a:tblPr>
              <a:tblGrid>
                <a:gridCol w="3312000"/>
                <a:gridCol w="86880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C00000"/>
                          </a:solidFill>
                        </a:rPr>
                        <a:t>Contents</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C00000"/>
                          </a:solidFill>
                        </a:rPr>
                        <a:t>课程思政</a:t>
                      </a:r>
                    </a:p>
                    <a:p>
                      <a:endParaRPr lang="zh-CN" altLang="en-US" sz="2400" dirty="0"/>
                    </a:p>
                  </a:txBody>
                  <a:tcPr/>
                </a:tc>
              </a:tr>
              <a:tr h="370840">
                <a:tc>
                  <a:txBody>
                    <a:bodyPr/>
                    <a:lstStyle/>
                    <a:p>
                      <a:r>
                        <a:rPr lang="en-US" altLang="zh-CN" sz="2400" dirty="0" smtClean="0">
                          <a:solidFill>
                            <a:srgbClr val="0000CC"/>
                          </a:solidFill>
                        </a:rPr>
                        <a:t>5.</a:t>
                      </a:r>
                      <a:r>
                        <a:rPr lang="en-US" altLang="zh-CN" sz="2400" b="0" i="0" kern="1200" dirty="0" smtClean="0">
                          <a:solidFill>
                            <a:srgbClr val="0000CC"/>
                          </a:solidFill>
                          <a:latin typeface="+mn-lt"/>
                          <a:ea typeface="+mn-ea"/>
                          <a:cs typeface="+mn-cs"/>
                        </a:rPr>
                        <a:t> NLP</a:t>
                      </a:r>
                      <a:endParaRPr lang="zh-CN" altLang="en-US" sz="2400" dirty="0">
                        <a:solidFill>
                          <a:srgbClr val="0000CC"/>
                        </a:solidFill>
                      </a:endParaRPr>
                    </a:p>
                  </a:txBody>
                  <a:tcPr/>
                </a:tc>
                <a:tc>
                  <a:txBody>
                    <a:bodyPr/>
                    <a:lstStyle/>
                    <a:p>
                      <a:r>
                        <a:rPr lang="zh-CN" altLang="en-US" sz="2400" dirty="0" smtClean="0"/>
                        <a:t>通过分析汉语的语言特点，进行知识表示与获取，进而提出一些语义学，语用学以及语言心理学方面的基本知识，激励学生进行一些语言获取等方面的实践锻炼。</a:t>
                      </a:r>
                      <a:endParaRPr lang="en-US" altLang="zh-CN" sz="2400" dirty="0" smtClean="0"/>
                    </a:p>
                    <a:p>
                      <a:endParaRPr lang="zh-CN" altLang="en-US" sz="2400" dirty="0"/>
                    </a:p>
                  </a:txBody>
                  <a:tcPr/>
                </a:tc>
              </a:tr>
              <a:tr h="370840">
                <a:tc>
                  <a:txBody>
                    <a:bodyPr/>
                    <a:lstStyle/>
                    <a:p>
                      <a:pPr marL="0" algn="l" defTabSz="914400" rtl="0" eaLnBrk="1" latinLnBrk="0" hangingPunct="1"/>
                      <a:r>
                        <a:rPr lang="en-US" altLang="zh-CN" sz="2400" kern="1200" dirty="0" smtClean="0">
                          <a:solidFill>
                            <a:srgbClr val="0000CC"/>
                          </a:solidFill>
                          <a:latin typeface="+mn-lt"/>
                          <a:ea typeface="+mn-ea"/>
                          <a:cs typeface="+mn-cs"/>
                        </a:rPr>
                        <a:t>6. Intelligent Answering System</a:t>
                      </a:r>
                      <a:endParaRPr lang="zh-CN" altLang="en-US" sz="2400" kern="1200" dirty="0" smtClean="0">
                        <a:solidFill>
                          <a:srgbClr val="0000CC"/>
                        </a:solidFill>
                        <a:latin typeface="+mn-lt"/>
                        <a:ea typeface="+mn-ea"/>
                        <a:cs typeface="+mn-cs"/>
                      </a:endParaRPr>
                    </a:p>
                  </a:txBody>
                  <a:tcPr/>
                </a:tc>
                <a:tc>
                  <a:txBody>
                    <a:bodyPr/>
                    <a:lstStyle/>
                    <a:p>
                      <a:r>
                        <a:rPr lang="zh-CN" altLang="en-US" sz="2400" dirty="0" smtClean="0"/>
                        <a:t>例如科大讯飞等平台的局限性，思考如何突破局限性以及如何实现用户友好及声纹识别等，让学生意识到自主创新重大意义。</a:t>
                      </a:r>
                      <a:endParaRPr lang="en-US" altLang="zh-CN" sz="2400" dirty="0" smtClean="0"/>
                    </a:p>
                    <a:p>
                      <a:endParaRPr lang="zh-CN" altLang="en-US" sz="2400" dirty="0"/>
                    </a:p>
                  </a:txBody>
                  <a:tcPr/>
                </a:tc>
              </a:tr>
              <a:tr h="370840">
                <a:tc>
                  <a:txBody>
                    <a:bodyPr/>
                    <a:lstStyle/>
                    <a:p>
                      <a:r>
                        <a:rPr lang="en-US" altLang="zh-CN" sz="2400" dirty="0" smtClean="0">
                          <a:solidFill>
                            <a:srgbClr val="0000CC"/>
                          </a:solidFill>
                        </a:rPr>
                        <a:t>7.Intelligent</a:t>
                      </a:r>
                      <a:r>
                        <a:rPr lang="en-US" altLang="zh-CN" sz="2400" baseline="0" dirty="0" smtClean="0">
                          <a:solidFill>
                            <a:srgbClr val="0000CC"/>
                          </a:solidFill>
                        </a:rPr>
                        <a:t> </a:t>
                      </a:r>
                      <a:r>
                        <a:rPr lang="en-US" altLang="zh-CN" sz="2400" dirty="0" smtClean="0">
                          <a:solidFill>
                            <a:srgbClr val="0000CC"/>
                          </a:solidFill>
                        </a:rPr>
                        <a:t>Algorithms</a:t>
                      </a:r>
                      <a:endParaRPr lang="zh-CN" altLang="en-US" sz="2400" dirty="0">
                        <a:solidFill>
                          <a:srgbClr val="0000CC"/>
                        </a:solidFill>
                      </a:endParaRPr>
                    </a:p>
                  </a:txBody>
                  <a:tcPr/>
                </a:tc>
                <a:tc>
                  <a:txBody>
                    <a:bodyPr/>
                    <a:lstStyle/>
                    <a:p>
                      <a:r>
                        <a:rPr lang="zh-CN" altLang="en-US" sz="2400" dirty="0" smtClean="0"/>
                        <a:t>辩论算法复杂性与硬件之间的关系。针对</a:t>
                      </a:r>
                      <a:r>
                        <a:rPr lang="en-US" altLang="zh-CN" sz="2400" dirty="0" smtClean="0"/>
                        <a:t>TSP</a:t>
                      </a:r>
                      <a:r>
                        <a:rPr lang="zh-CN" altLang="en-US" sz="2400" dirty="0" smtClean="0"/>
                        <a:t>问题找不同的算法，并对比分析不同算法的优缺点，进而激发自己设计一个“完美的”</a:t>
                      </a:r>
                      <a:r>
                        <a:rPr lang="en-US" altLang="zh-CN" sz="2400" dirty="0" smtClean="0"/>
                        <a:t>AI</a:t>
                      </a:r>
                      <a:r>
                        <a:rPr lang="zh-CN" altLang="en-US" sz="2400" dirty="0" smtClean="0"/>
                        <a:t>算法，培养发散思维能力。</a:t>
                      </a:r>
                      <a:endParaRPr lang="en-US" altLang="zh-CN" sz="2400" dirty="0" smtClean="0"/>
                    </a:p>
                    <a:p>
                      <a:endParaRPr lang="zh-CN" altLang="en-US" sz="2400" dirty="0"/>
                    </a:p>
                  </a:txBody>
                  <a:tcPr/>
                </a:tc>
              </a:tr>
              <a:tr h="370840">
                <a:tc>
                  <a:txBody>
                    <a:bodyPr/>
                    <a:lstStyle/>
                    <a:p>
                      <a:r>
                        <a:rPr lang="en-US" altLang="zh-CN" sz="2400" b="1" dirty="0" smtClean="0">
                          <a:solidFill>
                            <a:srgbClr val="0000CC"/>
                          </a:solidFill>
                        </a:rPr>
                        <a:t>8.Resolution Refutation</a:t>
                      </a:r>
                      <a:endParaRPr lang="zh-CN" altLang="en-US" sz="2400" b="1" dirty="0">
                        <a:solidFill>
                          <a:srgbClr val="0000CC"/>
                        </a:solidFill>
                      </a:endParaRPr>
                    </a:p>
                  </a:txBody>
                  <a:tcPr/>
                </a:tc>
                <a:tc>
                  <a:txBody>
                    <a:bodyPr/>
                    <a:lstStyle/>
                    <a:p>
                      <a:r>
                        <a:rPr lang="zh-CN" altLang="en-US" sz="2400" dirty="0" smtClean="0"/>
                        <a:t>思考如何让机器实现定理的自动证明，需要机器什么语言。</a:t>
                      </a:r>
                      <a:endParaRPr lang="zh-CN" altLang="en-US" sz="2400"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945"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4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51" name="文本框 9"/>
          <p:cNvSpPr txBox="1"/>
          <p:nvPr/>
        </p:nvSpPr>
        <p:spPr>
          <a:xfrm>
            <a:off x="984629" y="116633"/>
            <a:ext cx="63351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Intelligent Optimization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953" name="TextBox 56"/>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048955" name="文本框 4"/>
          <p:cNvSpPr txBox="1"/>
          <p:nvPr/>
        </p:nvSpPr>
        <p:spPr>
          <a:xfrm>
            <a:off x="552826" y="1196752"/>
            <a:ext cx="5471183" cy="5375831"/>
          </a:xfrm>
          <a:prstGeom prst="rect">
            <a:avLst/>
          </a:prstGeom>
          <a:noFill/>
        </p:spPr>
        <p:txBody>
          <a:bodyPr wrap="square" rtlCol="0">
            <a:spAutoFit/>
          </a:bodyPr>
          <a:lstStyle/>
          <a:p>
            <a:pPr indent="720090">
              <a:lnSpc>
                <a:spcPct val="150000"/>
              </a:lnSpc>
              <a:spcAft>
                <a:spcPts val="800"/>
              </a:spcAft>
            </a:pPr>
            <a:r>
              <a:rPr lang="en-US" altLang="zh-CN" sz="2000" dirty="0">
                <a:latin typeface="Times New Roman" panose="02020603050405020304" pitchFamily="18" charset="0"/>
                <a:cs typeface="Times New Roman" panose="02020603050405020304" pitchFamily="18" charset="0"/>
              </a:rPr>
              <a:t>Intelligent optimization algorithm is a method to solve the optimal or satisfactory solution of complex optimization problems based on the mechanism of computational intelligence. </a:t>
            </a:r>
          </a:p>
          <a:p>
            <a:pPr indent="720090">
              <a:lnSpc>
                <a:spcPct val="150000"/>
              </a:lnSpc>
              <a:spcAft>
                <a:spcPts val="800"/>
              </a:spcAft>
            </a:pPr>
            <a:r>
              <a:rPr lang="en-US" altLang="zh-CN" sz="2000" dirty="0">
                <a:latin typeface="Times New Roman" panose="02020603050405020304" pitchFamily="18" charset="0"/>
                <a:cs typeface="Times New Roman" panose="02020603050405020304" pitchFamily="18" charset="0"/>
              </a:rPr>
              <a:t>Swarm intelligence optimization algorithm </a:t>
            </a:r>
            <a:r>
              <a:rPr lang="en-US" altLang="zh-CN" sz="2000" b="1" dirty="0">
                <a:solidFill>
                  <a:srgbClr val="FF0000"/>
                </a:solidFill>
                <a:latin typeface="Times New Roman" panose="02020603050405020304" pitchFamily="18" charset="0"/>
                <a:cs typeface="Times New Roman" panose="02020603050405020304" pitchFamily="18" charset="0"/>
              </a:rPr>
              <a:t>mainly simulates </a:t>
            </a:r>
            <a:r>
              <a:rPr lang="en-US" altLang="zh-CN" sz="2000" dirty="0">
                <a:latin typeface="Times New Roman" panose="02020603050405020304" pitchFamily="18" charset="0"/>
                <a:cs typeface="Times New Roman" panose="02020603050405020304" pitchFamily="18" charset="0"/>
              </a:rPr>
              <a:t>the swarm behavior of insects, </a:t>
            </a:r>
            <a:r>
              <a:rPr lang="en-US" altLang="zh-CN" sz="2000" dirty="0" smtClean="0">
                <a:latin typeface="Times New Roman" panose="02020603050405020304" pitchFamily="18" charset="0"/>
                <a:cs typeface="Times New Roman" panose="02020603050405020304" pitchFamily="18" charset="0"/>
              </a:rPr>
              <a:t>birds, </a:t>
            </a:r>
            <a:r>
              <a:rPr lang="en-US" altLang="zh-CN" sz="2000" dirty="0">
                <a:latin typeface="Times New Roman" panose="02020603050405020304" pitchFamily="18" charset="0"/>
                <a:cs typeface="Times New Roman" panose="02020603050405020304" pitchFamily="18" charset="0"/>
              </a:rPr>
              <a:t>fish and so on. These groups search for food in a cooperative way and constantly change the direction of the search by learning from their own experience and the experience of others. </a:t>
            </a:r>
          </a:p>
          <a:p>
            <a:pPr indent="720090">
              <a:lnSpc>
                <a:spcPct val="150000"/>
              </a:lnSpc>
              <a:spcAft>
                <a:spcPts val="800"/>
              </a:spcAft>
            </a:pPr>
            <a:r>
              <a:rPr lang="en-US" altLang="zh-CN" sz="200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sym typeface="Calibri" panose="020F0502020204030204" pitchFamily="34" charset="0"/>
            </a:endParaRPr>
          </a:p>
        </p:txBody>
      </p:sp>
      <p:sp>
        <p:nvSpPr>
          <p:cNvPr id="14" name="Freeform 261">
            <a:extLst>
              <a:ext uri="{FF2B5EF4-FFF2-40B4-BE49-F238E27FC236}">
                <a16:creationId xmlns="" xmlns:a16="http://schemas.microsoft.com/office/drawing/2014/main" id="{3F8939AE-9277-4F5E-ADBF-1152264949CB}"/>
              </a:ext>
            </a:extLst>
          </p:cNvPr>
          <p:cNvSpPr/>
          <p:nvPr/>
        </p:nvSpPr>
        <p:spPr bwMode="auto">
          <a:xfrm>
            <a:off x="372854" y="174849"/>
            <a:ext cx="359946"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pic>
        <p:nvPicPr>
          <p:cNvPr id="3" name="图片 2">
            <a:extLst>
              <a:ext uri="{FF2B5EF4-FFF2-40B4-BE49-F238E27FC236}">
                <a16:creationId xmlns="" xmlns:a16="http://schemas.microsoft.com/office/drawing/2014/main" id="{02933D87-E8C0-4469-96B2-AEA5900CD116}"/>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3633" r="17651"/>
          <a:stretch/>
        </p:blipFill>
        <p:spPr>
          <a:xfrm>
            <a:off x="6024009" y="1268760"/>
            <a:ext cx="5665543" cy="4824536"/>
          </a:xfrm>
          <a:prstGeom prst="rect">
            <a:avLst/>
          </a:prstGeom>
        </p:spPr>
      </p:pic>
    </p:spTree>
    <p:extLst>
      <p:ext uri="{BB962C8B-B14F-4D97-AF65-F5344CB8AC3E}">
        <p14:creationId xmlns="" xmlns:p14="http://schemas.microsoft.com/office/powerpoint/2010/main" val="1713154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48955"/>
                                        </p:tgtEl>
                                        <p:attrNameLst>
                                          <p:attrName>style.visibility</p:attrName>
                                        </p:attrNameLst>
                                      </p:cBhvr>
                                      <p:to>
                                        <p:strVal val="visible"/>
                                      </p:to>
                                    </p:set>
                                    <p:animEffect transition="in" filter="diamond(in)">
                                      <p:cBhvr>
                                        <p:cTn id="7" dur="1400"/>
                                        <p:tgtEl>
                                          <p:spTgt spid="1048955"/>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945"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4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51" name="文本框 9"/>
          <p:cNvSpPr txBox="1"/>
          <p:nvPr/>
        </p:nvSpPr>
        <p:spPr>
          <a:xfrm>
            <a:off x="984629" y="116633"/>
            <a:ext cx="6335188"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Intelligent Optimization Algorithm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953" name="TextBox 56"/>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048955" name="文本框 4"/>
          <p:cNvSpPr txBox="1"/>
          <p:nvPr/>
        </p:nvSpPr>
        <p:spPr>
          <a:xfrm>
            <a:off x="870484" y="2420888"/>
            <a:ext cx="4489393" cy="3375283"/>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strong robustness</a:t>
            </a:r>
          </a:p>
          <a:p>
            <a:pPr marL="342900" indent="-342900">
              <a:lnSpc>
                <a:spcPct val="150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Calibri" panose="020F0502020204030204" pitchFamily="34" charset="0"/>
              </a:rPr>
              <a:t>good parallelism</a:t>
            </a:r>
          </a:p>
          <a:p>
            <a:pPr marL="342900" indent="-342900">
              <a:lnSpc>
                <a:spcPct val="150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Calibri" panose="020F0502020204030204" pitchFamily="34" charset="0"/>
              </a:rPr>
              <a:t>low demand</a:t>
            </a:r>
          </a:p>
          <a:p>
            <a:pPr marL="342900" indent="-342900">
              <a:lnSpc>
                <a:spcPct val="150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Calibri" panose="020F0502020204030204" pitchFamily="34" charset="0"/>
              </a:rPr>
              <a:t>less communication cost</a:t>
            </a:r>
          </a:p>
          <a:p>
            <a:pPr marL="342900" indent="-342900">
              <a:lnSpc>
                <a:spcPct val="150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Calibri" panose="020F0502020204030204" pitchFamily="34" charset="0"/>
              </a:rPr>
              <a:t>simple and easy</a:t>
            </a:r>
          </a:p>
          <a:p>
            <a:pPr marL="342900" indent="-342900">
              <a:lnSpc>
                <a:spcPct val="150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Calibri" panose="020F0502020204030204" pitchFamily="34" charset="0"/>
              </a:rPr>
              <a:t>strong self-organization</a:t>
            </a:r>
          </a:p>
        </p:txBody>
      </p:sp>
      <p:sp>
        <p:nvSpPr>
          <p:cNvPr id="14" name="Freeform 261">
            <a:extLst>
              <a:ext uri="{FF2B5EF4-FFF2-40B4-BE49-F238E27FC236}">
                <a16:creationId xmlns="" xmlns:a16="http://schemas.microsoft.com/office/drawing/2014/main" id="{3F8939AE-9277-4F5E-ADBF-1152264949CB}"/>
              </a:ext>
            </a:extLst>
          </p:cNvPr>
          <p:cNvSpPr/>
          <p:nvPr/>
        </p:nvSpPr>
        <p:spPr bwMode="auto">
          <a:xfrm>
            <a:off x="372854" y="174849"/>
            <a:ext cx="359946"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3" name="文本框 4">
            <a:extLst>
              <a:ext uri="{FF2B5EF4-FFF2-40B4-BE49-F238E27FC236}">
                <a16:creationId xmlns="" xmlns:a16="http://schemas.microsoft.com/office/drawing/2014/main" id="{D196857B-DFE4-4C56-A220-6ECE0A0E1446}"/>
              </a:ext>
            </a:extLst>
          </p:cNvPr>
          <p:cNvSpPr txBox="1"/>
          <p:nvPr/>
        </p:nvSpPr>
        <p:spPr>
          <a:xfrm>
            <a:off x="6959870" y="2420888"/>
            <a:ext cx="4489393" cy="337528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Ant Colony Optimization</a:t>
            </a:r>
          </a:p>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Particle Swarm Optimization</a:t>
            </a:r>
          </a:p>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Artificial Fish Swarm Algorithm</a:t>
            </a:r>
          </a:p>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Artificial Bee Colony Algorithm </a:t>
            </a:r>
          </a:p>
          <a:p>
            <a:pPr marL="342900" indent="-342900">
              <a:lnSpc>
                <a:spcPct val="150000"/>
              </a:lnSpc>
              <a:spcAft>
                <a:spcPts val="800"/>
              </a:spcAf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Calibri" panose="020F0502020204030204" pitchFamily="34" charset="0"/>
              </a:rPr>
              <a:t>Cuckoo Search</a:t>
            </a:r>
          </a:p>
          <a:p>
            <a:pPr marL="342900" indent="-342900">
              <a:lnSpc>
                <a:spcPct val="150000"/>
              </a:lnSpc>
              <a:spcAft>
                <a:spcPts val="800"/>
              </a:spcAf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sym typeface="Calibri" panose="020F0502020204030204" pitchFamily="34" charset="0"/>
            </a:endParaRPr>
          </a:p>
        </p:txBody>
      </p:sp>
      <p:grpSp>
        <p:nvGrpSpPr>
          <p:cNvPr id="3" name="组合 51">
            <a:extLst>
              <a:ext uri="{FF2B5EF4-FFF2-40B4-BE49-F238E27FC236}">
                <a16:creationId xmlns="" xmlns:a16="http://schemas.microsoft.com/office/drawing/2014/main" id="{3BDCE988-68CB-4CE2-9CB9-E331CCBFBC82}"/>
              </a:ext>
            </a:extLst>
          </p:cNvPr>
          <p:cNvGrpSpPr/>
          <p:nvPr/>
        </p:nvGrpSpPr>
        <p:grpSpPr>
          <a:xfrm>
            <a:off x="870484" y="1100226"/>
            <a:ext cx="2556758" cy="907751"/>
            <a:chOff x="1436370" y="1984470"/>
            <a:chExt cx="2636520" cy="1447800"/>
          </a:xfrm>
        </p:grpSpPr>
        <p:sp>
          <p:nvSpPr>
            <p:cNvPr id="53" name="任意多边形 11">
              <a:extLst>
                <a:ext uri="{FF2B5EF4-FFF2-40B4-BE49-F238E27FC236}">
                  <a16:creationId xmlns="" xmlns:a16="http://schemas.microsoft.com/office/drawing/2014/main" id="{5F99162E-26EF-49BB-8D63-04E4A9B5AA60}"/>
                </a:ext>
              </a:extLst>
            </p:cNvPr>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文本框 43">
              <a:extLst>
                <a:ext uri="{FF2B5EF4-FFF2-40B4-BE49-F238E27FC236}">
                  <a16:creationId xmlns="" xmlns:a16="http://schemas.microsoft.com/office/drawing/2014/main" id="{300AAD36-720D-477D-8808-325AAD697A85}"/>
                </a:ext>
              </a:extLst>
            </p:cNvPr>
            <p:cNvSpPr txBox="1"/>
            <p:nvPr/>
          </p:nvSpPr>
          <p:spPr>
            <a:xfrm>
              <a:off x="1709209" y="2281301"/>
              <a:ext cx="2293960" cy="854135"/>
            </a:xfrm>
            <a:prstGeom prst="rect">
              <a:avLst/>
            </a:prstGeom>
            <a:noFill/>
          </p:spPr>
          <p:txBody>
            <a:bodyPr wrap="square" rtlCol="0" anchor="ctr">
              <a:spAutoFit/>
            </a:bodyPr>
            <a:lstStyle/>
            <a:p>
              <a:pPr algn="ctr">
                <a:lnSpc>
                  <a:spcPct val="120000"/>
                </a:lnSpc>
              </a:pPr>
              <a:r>
                <a:rPr lang="en-US" altLang="zh-CN" sz="24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Feature</a:t>
              </a:r>
              <a:endParaRPr lang="zh-CN" altLang="en-US" sz="24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 name="组合 54">
            <a:extLst>
              <a:ext uri="{FF2B5EF4-FFF2-40B4-BE49-F238E27FC236}">
                <a16:creationId xmlns="" xmlns:a16="http://schemas.microsoft.com/office/drawing/2014/main" id="{F8265191-5278-4F3C-8E13-788A461197B3}"/>
              </a:ext>
            </a:extLst>
          </p:cNvPr>
          <p:cNvGrpSpPr/>
          <p:nvPr/>
        </p:nvGrpSpPr>
        <p:grpSpPr>
          <a:xfrm>
            <a:off x="6959871" y="1120365"/>
            <a:ext cx="2556758" cy="907751"/>
            <a:chOff x="3666731" y="1984470"/>
            <a:chExt cx="2636520" cy="1447800"/>
          </a:xfrm>
        </p:grpSpPr>
        <p:sp>
          <p:nvSpPr>
            <p:cNvPr id="56" name="任意多边形 8">
              <a:extLst>
                <a:ext uri="{FF2B5EF4-FFF2-40B4-BE49-F238E27FC236}">
                  <a16:creationId xmlns="" xmlns:a16="http://schemas.microsoft.com/office/drawing/2014/main" id="{7B404481-C336-4A59-8306-0B95CBB36092}"/>
                </a:ext>
              </a:extLst>
            </p:cNvPr>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文本框 35">
              <a:extLst>
                <a:ext uri="{FF2B5EF4-FFF2-40B4-BE49-F238E27FC236}">
                  <a16:creationId xmlns="" xmlns:a16="http://schemas.microsoft.com/office/drawing/2014/main" id="{E012879D-2EDB-4BE1-A2F4-0611DD1B6489}"/>
                </a:ext>
              </a:extLst>
            </p:cNvPr>
            <p:cNvSpPr txBox="1"/>
            <p:nvPr/>
          </p:nvSpPr>
          <p:spPr>
            <a:xfrm>
              <a:off x="3971726" y="2143856"/>
              <a:ext cx="2230360" cy="1129029"/>
            </a:xfrm>
            <a:prstGeom prst="rect">
              <a:avLst/>
            </a:prstGeom>
            <a:noFill/>
          </p:spPr>
          <p:txBody>
            <a:bodyPr wrap="square" rtlCol="0" anchor="ctr">
              <a:spAutoFit/>
            </a:bodyPr>
            <a:lstStyle/>
            <a:p>
              <a:pPr algn="ctr"/>
              <a:r>
                <a:rPr lang="en-US" altLang="zh-CN" sz="2000" b="1"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Typical algorithm</a:t>
              </a:r>
              <a:endParaRPr lang="zh-CN" altLang="en-US" sz="2000" b="1" baseline="-30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 xmlns:p14="http://schemas.microsoft.com/office/powerpoint/2010/main" val="28220177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400" fill="hold"/>
                                        <p:tgtEl>
                                          <p:spTgt spid="3"/>
                                        </p:tgtEl>
                                        <p:attrNameLst>
                                          <p:attrName>ppt_x</p:attrName>
                                        </p:attrNameLst>
                                      </p:cBhvr>
                                      <p:tavLst>
                                        <p:tav tm="0">
                                          <p:val>
                                            <p:strVal val="0-#ppt_w/2"/>
                                          </p:val>
                                        </p:tav>
                                        <p:tav tm="100000">
                                          <p:val>
                                            <p:strVal val="#ppt_x"/>
                                          </p:val>
                                        </p:tav>
                                      </p:tavLst>
                                    </p:anim>
                                    <p:anim calcmode="lin" valueType="num">
                                      <p:cBhvr additive="base">
                                        <p:cTn id="8" dur="400" fill="hold"/>
                                        <p:tgtEl>
                                          <p:spTgt spid="3"/>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500"/>
                                  </p:stCondLst>
                                  <p:childTnLst>
                                    <p:set>
                                      <p:cBhvr>
                                        <p:cTn id="10" dur="1" fill="hold">
                                          <p:stCondLst>
                                            <p:cond delay="0"/>
                                          </p:stCondLst>
                                        </p:cTn>
                                        <p:tgtEl>
                                          <p:spTgt spid="1048955"/>
                                        </p:tgtEl>
                                        <p:attrNameLst>
                                          <p:attrName>style.visibility</p:attrName>
                                        </p:attrNameLst>
                                      </p:cBhvr>
                                      <p:to>
                                        <p:strVal val="visible"/>
                                      </p:to>
                                    </p:set>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400"/>
                                        <p:tgtEl>
                                          <p:spTgt spid="4"/>
                                        </p:tgtEl>
                                        <p:attrNameLst>
                                          <p:attrName>ppt_x</p:attrName>
                                        </p:attrNameLst>
                                      </p:cBhvr>
                                      <p:tavLst>
                                        <p:tav tm="0">
                                          <p:val>
                                            <p:strVal val="#ppt_x-#ppt_w*1.125000"/>
                                          </p:val>
                                        </p:tav>
                                        <p:tav tm="100000">
                                          <p:val>
                                            <p:strVal val="#ppt_x"/>
                                          </p:val>
                                        </p:tav>
                                      </p:tavLst>
                                    </p:anim>
                                    <p:animEffect transition="in" filter="wipe(right)">
                                      <p:cBhvr>
                                        <p:cTn id="15" dur="400"/>
                                        <p:tgtEl>
                                          <p:spTgt spid="4"/>
                                        </p:tgtEl>
                                      </p:cBhvr>
                                    </p:animEffect>
                                  </p:childTnLst>
                                </p:cTn>
                              </p:par>
                              <p:par>
                                <p:cTn id="16" presetID="1" presetClass="entr" presetSubtype="0" fill="hold" grpId="0" nodeType="withEffect">
                                  <p:stCondLst>
                                    <p:cond delay="40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5"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699" name="文本框 9"/>
          <p:cNvSpPr txBox="1"/>
          <p:nvPr/>
        </p:nvSpPr>
        <p:spPr>
          <a:xfrm>
            <a:off x="984762" y="116633"/>
            <a:ext cx="2947931"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Ant Colony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700" name="文本框 25"/>
          <p:cNvSpPr txBox="1"/>
          <p:nvPr/>
        </p:nvSpPr>
        <p:spPr>
          <a:xfrm>
            <a:off x="7036994" y="1409066"/>
            <a:ext cx="4890136" cy="4811574"/>
          </a:xfrm>
          <a:prstGeom prst="rect">
            <a:avLst/>
          </a:prstGeom>
          <a:noFill/>
        </p:spPr>
        <p:txBody>
          <a:bodyPr wrap="square" rtlCol="0">
            <a:spAutoFit/>
          </a:bodyPr>
          <a:lstStyle/>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Ant colony optimization (ACO) is a probabilistic algorithm used to find optimized paths. It was inspired by the behavior of ants finding paths in the process of searching for food.</a:t>
            </a:r>
          </a:p>
          <a:p>
            <a:pPr indent="457200">
              <a:lnSpc>
                <a:spcPct val="150000"/>
              </a:lnSpc>
              <a:spcAft>
                <a:spcPts val="800"/>
              </a:spcAft>
            </a:pPr>
            <a:r>
              <a:rPr lang="en-US" sz="2000" dirty="0">
                <a:latin typeface="Times New Roman" panose="02020603050405020304" pitchFamily="18" charset="0"/>
                <a:cs typeface="Times New Roman" panose="02020603050405020304" pitchFamily="18" charset="0"/>
              </a:rPr>
              <a:t>This algorithm has the characteristics of distributed computation, positive information feedback and heuristic search. It is essentially a heuristic global optimization algorithm in evolutionary algorithms.</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grpSp>
        <p:nvGrpSpPr>
          <p:cNvPr id="5" name="组合 4">
            <a:extLst>
              <a:ext uri="{FF2B5EF4-FFF2-40B4-BE49-F238E27FC236}">
                <a16:creationId xmlns="" xmlns:a16="http://schemas.microsoft.com/office/drawing/2014/main" id="{71FE06FA-77FA-4A91-88F0-0BC6D50C3CFE}"/>
              </a:ext>
            </a:extLst>
          </p:cNvPr>
          <p:cNvGrpSpPr/>
          <p:nvPr/>
        </p:nvGrpSpPr>
        <p:grpSpPr>
          <a:xfrm>
            <a:off x="241034" y="1609725"/>
            <a:ext cx="6430880" cy="4339555"/>
            <a:chOff x="0" y="1609725"/>
            <a:chExt cx="5810250" cy="3638550"/>
          </a:xfrm>
        </p:grpSpPr>
        <p:pic>
          <p:nvPicPr>
            <p:cNvPr id="3" name="图片 2">
              <a:extLst>
                <a:ext uri="{FF2B5EF4-FFF2-40B4-BE49-F238E27FC236}">
                  <a16:creationId xmlns="" xmlns:a16="http://schemas.microsoft.com/office/drawing/2014/main" id="{727633B2-B4FB-4B16-9611-78C28473569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1609725"/>
              <a:ext cx="5810250" cy="3638550"/>
            </a:xfrm>
            <a:prstGeom prst="rect">
              <a:avLst/>
            </a:prstGeom>
          </p:spPr>
        </p:pic>
        <p:sp>
          <p:nvSpPr>
            <p:cNvPr id="4" name="文本框 3">
              <a:extLst>
                <a:ext uri="{FF2B5EF4-FFF2-40B4-BE49-F238E27FC236}">
                  <a16:creationId xmlns="" xmlns:a16="http://schemas.microsoft.com/office/drawing/2014/main" id="{B0492CAB-5985-4096-82E6-C086F2D86CD5}"/>
                </a:ext>
              </a:extLst>
            </p:cNvPr>
            <p:cNvSpPr txBox="1"/>
            <p:nvPr/>
          </p:nvSpPr>
          <p:spPr>
            <a:xfrm>
              <a:off x="985019" y="2123564"/>
              <a:ext cx="1800200" cy="309671"/>
            </a:xfrm>
            <a:prstGeom prst="rect">
              <a:avLst/>
            </a:prstGeom>
            <a:solidFill>
              <a:schemeClr val="bg1"/>
            </a:solidFill>
          </p:spPr>
          <p:txBody>
            <a:bodyPr wrap="square" rtlCol="0">
              <a:spAutoFit/>
            </a:bodyPr>
            <a:lstStyle/>
            <a:p>
              <a:r>
                <a:rPr lang="en-US" altLang="zh-CN" dirty="0"/>
                <a:t>A:no pheromone</a:t>
              </a:r>
              <a:endParaRPr lang="zh-CN" altLang="en-US" dirty="0"/>
            </a:p>
          </p:txBody>
        </p:sp>
        <p:sp>
          <p:nvSpPr>
            <p:cNvPr id="14" name="文本框 13">
              <a:extLst>
                <a:ext uri="{FF2B5EF4-FFF2-40B4-BE49-F238E27FC236}">
                  <a16:creationId xmlns="" xmlns:a16="http://schemas.microsoft.com/office/drawing/2014/main" id="{87C69AF8-37DB-40EF-976A-0DA530D41409}"/>
                </a:ext>
              </a:extLst>
            </p:cNvPr>
            <p:cNvSpPr txBox="1"/>
            <p:nvPr/>
          </p:nvSpPr>
          <p:spPr>
            <a:xfrm>
              <a:off x="3433291" y="2915652"/>
              <a:ext cx="1656184" cy="309671"/>
            </a:xfrm>
            <a:prstGeom prst="rect">
              <a:avLst/>
            </a:prstGeom>
            <a:solidFill>
              <a:schemeClr val="bg1"/>
            </a:solidFill>
          </p:spPr>
          <p:txBody>
            <a:bodyPr wrap="square" rtlCol="0">
              <a:spAutoFit/>
            </a:bodyPr>
            <a:lstStyle/>
            <a:p>
              <a:r>
                <a:rPr lang="en-US" altLang="zh-CN" dirty="0"/>
                <a:t>B:shortest path</a:t>
              </a:r>
              <a:endParaRPr lang="zh-CN" altLang="en-US" dirty="0"/>
            </a:p>
          </p:txBody>
        </p:sp>
        <p:sp>
          <p:nvSpPr>
            <p:cNvPr id="15" name="文本框 3">
              <a:extLst>
                <a:ext uri="{FF2B5EF4-FFF2-40B4-BE49-F238E27FC236}">
                  <a16:creationId xmlns="" xmlns:a16="http://schemas.microsoft.com/office/drawing/2014/main" id="{B0492CAB-5985-4096-82E6-C086F2D86CD5}"/>
                </a:ext>
              </a:extLst>
            </p:cNvPr>
            <p:cNvSpPr txBox="1"/>
            <p:nvPr/>
          </p:nvSpPr>
          <p:spPr>
            <a:xfrm>
              <a:off x="3033617" y="4161363"/>
              <a:ext cx="1800200" cy="309671"/>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C:longest path</a:t>
              </a:r>
              <a:endParaRPr lang="zh-CN" altLang="en-US"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8" presetClass="entr" presetSubtype="16" fill="hold" grpId="1" nodeType="withEffect">
                                  <p:stCondLst>
                                    <p:cond delay="0"/>
                                  </p:stCondLst>
                                  <p:childTnLst>
                                    <p:set>
                                      <p:cBhvr>
                                        <p:cTn id="9" dur="1" fill="hold">
                                          <p:stCondLst>
                                            <p:cond delay="0"/>
                                          </p:stCondLst>
                                        </p:cTn>
                                        <p:tgtEl>
                                          <p:spTgt spid="1048700"/>
                                        </p:tgtEl>
                                        <p:attrNameLst>
                                          <p:attrName>style.visibility</p:attrName>
                                        </p:attrNameLst>
                                      </p:cBhvr>
                                      <p:to>
                                        <p:strVal val="visible"/>
                                      </p:to>
                                    </p:set>
                                    <p:animEffect transition="in" filter="diamond(in)">
                                      <p:cBhvr>
                                        <p:cTn id="10" dur="1400"/>
                                        <p:tgtEl>
                                          <p:spTgt spid="1048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p:bldP spid="1048700" grpId="0"/>
      <p:bldP spid="104870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699" name="文本框 9"/>
          <p:cNvSpPr txBox="1"/>
          <p:nvPr/>
        </p:nvSpPr>
        <p:spPr>
          <a:xfrm>
            <a:off x="984762" y="116633"/>
            <a:ext cx="2947931"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Ant Colony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700" name="文本框 25"/>
          <p:cNvSpPr txBox="1"/>
          <p:nvPr/>
        </p:nvSpPr>
        <p:spPr>
          <a:xfrm>
            <a:off x="6527935" y="1255047"/>
            <a:ext cx="5276774" cy="4906921"/>
          </a:xfrm>
          <a:prstGeom prst="rect">
            <a:avLst/>
          </a:prstGeom>
          <a:noFill/>
        </p:spPr>
        <p:txBody>
          <a:bodyPr wrap="square" rtlCol="0">
            <a:spAutoFit/>
          </a:bodyPr>
          <a:lstStyle/>
          <a:p>
            <a:pPr marL="457200" indent="-457200">
              <a:lnSpc>
                <a:spcPts val="33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As ants move, they leave a substance called pheromone on the path, and the pheromone will gradually volatilize over time.</a:t>
            </a:r>
          </a:p>
          <a:p>
            <a:pPr marL="457200" indent="-457200">
              <a:lnSpc>
                <a:spcPts val="33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In the process of searching for food, ants choose the direction of movement according to the concentration of pheromone, and finally reach the place where the food is.</a:t>
            </a:r>
          </a:p>
          <a:p>
            <a:pPr marL="457200" indent="-457200">
              <a:lnSpc>
                <a:spcPts val="3300"/>
              </a:lnSpc>
              <a:spcAft>
                <a:spcPts val="800"/>
              </a:spcAft>
              <a:buFont typeface="+mj-ea"/>
              <a:buAutoNum type="circleNumDbPlain"/>
            </a:pPr>
            <a:r>
              <a:rPr lang="en-US" sz="2000" dirty="0">
                <a:latin typeface="Times New Roman" panose="02020603050405020304" pitchFamily="18" charset="0"/>
                <a:cs typeface="Times New Roman" panose="02020603050405020304" pitchFamily="18" charset="0"/>
              </a:rPr>
              <a:t>The greater the pheromone concentration on a certain path, the more ants will pass, and the greater the probability of subsequent ants choosing the path.</a:t>
            </a: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pic>
        <p:nvPicPr>
          <p:cNvPr id="42" name="图片 5">
            <a:extLst>
              <a:ext uri="{FF2B5EF4-FFF2-40B4-BE49-F238E27FC236}">
                <a16:creationId xmlns="" xmlns:a16="http://schemas.microsoft.com/office/drawing/2014/main" id="{3C8947D5-78CE-4FCC-B348-DE6754A97962}"/>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2366" y="1772817"/>
            <a:ext cx="5787666" cy="434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4">
            <a:extLst>
              <a:ext uri="{FF2B5EF4-FFF2-40B4-BE49-F238E27FC236}">
                <a16:creationId xmlns="" xmlns:a16="http://schemas.microsoft.com/office/drawing/2014/main" id="{4036D15A-A555-4B4F-9DF9-D27090FD24B1}"/>
              </a:ext>
            </a:extLst>
          </p:cNvPr>
          <p:cNvSpPr txBox="1">
            <a:spLocks noChangeArrowheads="1"/>
          </p:cNvSpPr>
          <p:nvPr/>
        </p:nvSpPr>
        <p:spPr bwMode="auto">
          <a:xfrm>
            <a:off x="1344709" y="1142684"/>
            <a:ext cx="3290463"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Principle</a:t>
            </a:r>
          </a:p>
        </p:txBody>
      </p:sp>
      <p:sp>
        <p:nvSpPr>
          <p:cNvPr id="11" name="弧形 22">
            <a:extLst>
              <a:ext uri="{FF2B5EF4-FFF2-40B4-BE49-F238E27FC236}">
                <a16:creationId xmlns="" xmlns:a16="http://schemas.microsoft.com/office/drawing/2014/main" id="{D6C557F5-FDC0-4ACD-AAEF-27E572C7E0C7}"/>
              </a:ext>
            </a:extLst>
          </p:cNvPr>
          <p:cNvSpPr/>
          <p:nvPr/>
        </p:nvSpPr>
        <p:spPr>
          <a:xfrm>
            <a:off x="1253164" y="1052736"/>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 xmlns:p14="http://schemas.microsoft.com/office/powerpoint/2010/main" val="3966054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48700"/>
                                        </p:tgtEl>
                                        <p:attrNameLst>
                                          <p:attrName>style.visibility</p:attrName>
                                        </p:attrNameLst>
                                      </p:cBhvr>
                                      <p:to>
                                        <p:strVal val="visible"/>
                                      </p:to>
                                    </p:set>
                                    <p:animEffect transition="in" filter="wipe(down)">
                                      <p:cBhvr>
                                        <p:cTn id="15" dur="500"/>
                                        <p:tgtEl>
                                          <p:spTgt spid="1048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p:bldP spid="1048700" grpId="0"/>
      <p:bldP spid="1048700" grpId="1"/>
      <p:bldP spid="12"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699" name="文本框 9"/>
          <p:cNvSpPr txBox="1"/>
          <p:nvPr/>
        </p:nvSpPr>
        <p:spPr>
          <a:xfrm>
            <a:off x="984762" y="116633"/>
            <a:ext cx="2947931"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Ant Colony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3" name="文本框 25">
            <a:extLst>
              <a:ext uri="{FF2B5EF4-FFF2-40B4-BE49-F238E27FC236}">
                <a16:creationId xmlns="" xmlns:a16="http://schemas.microsoft.com/office/drawing/2014/main" id="{F33FBD1C-0627-409A-B1C2-5FEEAC446CB7}"/>
              </a:ext>
            </a:extLst>
          </p:cNvPr>
          <p:cNvSpPr txBox="1"/>
          <p:nvPr/>
        </p:nvSpPr>
        <p:spPr>
          <a:xfrm>
            <a:off x="6096001" y="994561"/>
            <a:ext cx="5851680" cy="2605842"/>
          </a:xfrm>
          <a:prstGeom prst="rect">
            <a:avLst/>
          </a:prstGeom>
          <a:noFill/>
        </p:spPr>
        <p:txBody>
          <a:bodyPr wrap="square" rtlCol="0">
            <a:spAutoFit/>
          </a:bodyPr>
          <a:lstStyle/>
          <a:p>
            <a:pPr>
              <a:lnSpc>
                <a:spcPct val="150000"/>
              </a:lnSpc>
              <a:spcAft>
                <a:spcPts val="800"/>
              </a:spcAft>
            </a:pPr>
            <a:r>
              <a:rPr lang="en-US" altLang="zh-CN" sz="2000" b="1" dirty="0">
                <a:latin typeface="Times New Roman" panose="02020603050405020304" pitchFamily="18" charset="0"/>
                <a:cs typeface="Times New Roman" panose="02020603050405020304" pitchFamily="18" charset="0"/>
              </a:rPr>
              <a:t>A-&gt;D</a:t>
            </a:r>
          </a:p>
          <a:p>
            <a:pPr>
              <a:lnSpc>
                <a:spcPct val="150000"/>
              </a:lnSpc>
              <a:spcAft>
                <a:spcPts val="800"/>
              </a:spcAft>
            </a:pPr>
            <a:r>
              <a:rPr lang="zh-CN" altLang="en-US" sz="2000" dirty="0">
                <a:latin typeface="Times New Roman" panose="02020603050405020304" pitchFamily="18" charset="0"/>
                <a:cs typeface="Times New Roman" panose="02020603050405020304" pitchFamily="18" charset="0"/>
              </a:rPr>
              <a:t>①</a:t>
            </a:r>
            <a:r>
              <a:rPr lang="en-US" sz="2000" dirty="0">
                <a:latin typeface="Times New Roman" panose="02020603050405020304" pitchFamily="18" charset="0"/>
                <a:cs typeface="Times New Roman" panose="02020603050405020304" pitchFamily="18" charset="0"/>
              </a:rPr>
              <a:t>After 9 time units, the ants choosing the route ABD </a:t>
            </a:r>
            <a:r>
              <a:rPr lang="en-US" sz="2000" dirty="0" err="1">
                <a:latin typeface="Times New Roman" panose="02020603050405020304" pitchFamily="18" charset="0"/>
                <a:cs typeface="Times New Roman" panose="02020603050405020304" pitchFamily="18" charset="0"/>
              </a:rPr>
              <a:t>reache</a:t>
            </a:r>
            <a:r>
              <a:rPr lang="en-US" sz="2000" dirty="0">
                <a:latin typeface="Times New Roman" panose="02020603050405020304" pitchFamily="18" charset="0"/>
                <a:cs typeface="Times New Roman" panose="02020603050405020304" pitchFamily="18" charset="0"/>
              </a:rPr>
              <a:t> the end point, and the ant choosing the route ACD just reach the point C.</a:t>
            </a:r>
          </a:p>
          <a:p>
            <a:pPr indent="457200">
              <a:lnSpc>
                <a:spcPct val="150000"/>
              </a:lnSpc>
              <a:spcAft>
                <a:spcPts val="800"/>
              </a:spcAft>
            </a:pPr>
            <a:endParaRPr lang="en-US" sz="2000" dirty="0">
              <a:latin typeface="+mn-ea"/>
              <a:cs typeface="+mn-ea"/>
            </a:endParaRPr>
          </a:p>
        </p:txBody>
      </p:sp>
      <p:grpSp>
        <p:nvGrpSpPr>
          <p:cNvPr id="4" name="组合 2">
            <a:extLst>
              <a:ext uri="{FF2B5EF4-FFF2-40B4-BE49-F238E27FC236}">
                <a16:creationId xmlns="" xmlns:a16="http://schemas.microsoft.com/office/drawing/2014/main" id="{5861BA21-7F16-4EC2-9EF3-3E6C8E687624}"/>
              </a:ext>
            </a:extLst>
          </p:cNvPr>
          <p:cNvGrpSpPr/>
          <p:nvPr/>
        </p:nvGrpSpPr>
        <p:grpSpPr>
          <a:xfrm>
            <a:off x="244321" y="885059"/>
            <a:ext cx="5469101" cy="2630088"/>
            <a:chOff x="244384" y="885059"/>
            <a:chExt cx="5470525" cy="2630088"/>
          </a:xfrm>
        </p:grpSpPr>
        <p:pic>
          <p:nvPicPr>
            <p:cNvPr id="11" name="Picture 11">
              <a:extLst>
                <a:ext uri="{FF2B5EF4-FFF2-40B4-BE49-F238E27FC236}">
                  <a16:creationId xmlns="" xmlns:a16="http://schemas.microsoft.com/office/drawing/2014/main" id="{C0D34092-999F-4FF0-AEB6-3DF29A7DCF7D}"/>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4939" y="916905"/>
              <a:ext cx="5449970" cy="2598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 xmlns:a16="http://schemas.microsoft.com/office/drawing/2014/main" id="{A7192338-740F-46FF-AF2C-89CE7157D9DB}"/>
                </a:ext>
              </a:extLst>
            </p:cNvPr>
            <p:cNvSpPr txBox="1"/>
            <p:nvPr/>
          </p:nvSpPr>
          <p:spPr>
            <a:xfrm>
              <a:off x="244384" y="885059"/>
              <a:ext cx="596619" cy="369332"/>
            </a:xfrm>
            <a:prstGeom prst="rect">
              <a:avLst/>
            </a:prstGeom>
            <a:noFill/>
          </p:spPr>
          <p:txBody>
            <a:bodyPr wrap="square" rtlCol="0">
              <a:spAutoFit/>
            </a:bodyPr>
            <a:lstStyle/>
            <a:p>
              <a:r>
                <a:rPr lang="zh-CN" altLang="en-US" dirty="0"/>
                <a:t>①</a:t>
              </a:r>
            </a:p>
          </p:txBody>
        </p:sp>
      </p:grpSp>
      <p:grpSp>
        <p:nvGrpSpPr>
          <p:cNvPr id="5" name="组合 3">
            <a:extLst>
              <a:ext uri="{FF2B5EF4-FFF2-40B4-BE49-F238E27FC236}">
                <a16:creationId xmlns="" xmlns:a16="http://schemas.microsoft.com/office/drawing/2014/main" id="{FC7E9AB1-B252-459A-97FC-0B8CC4EFC432}"/>
              </a:ext>
            </a:extLst>
          </p:cNvPr>
          <p:cNvGrpSpPr/>
          <p:nvPr/>
        </p:nvGrpSpPr>
        <p:grpSpPr>
          <a:xfrm>
            <a:off x="264870" y="3933056"/>
            <a:ext cx="5498965" cy="2780682"/>
            <a:chOff x="264938" y="3933056"/>
            <a:chExt cx="5500397" cy="2780682"/>
          </a:xfrm>
        </p:grpSpPr>
        <p:pic>
          <p:nvPicPr>
            <p:cNvPr id="12" name="Picture 13">
              <a:extLst>
                <a:ext uri="{FF2B5EF4-FFF2-40B4-BE49-F238E27FC236}">
                  <a16:creationId xmlns="" xmlns:a16="http://schemas.microsoft.com/office/drawing/2014/main" id="{F34C4DAD-A6F1-4E7C-A054-2375FFD2CA45}"/>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4939" y="3933056"/>
              <a:ext cx="5500396" cy="2780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 xmlns:a16="http://schemas.microsoft.com/office/drawing/2014/main" id="{0F06FA6C-C7B2-4FA8-9915-4311EA1A8999}"/>
                </a:ext>
              </a:extLst>
            </p:cNvPr>
            <p:cNvSpPr txBox="1"/>
            <p:nvPr/>
          </p:nvSpPr>
          <p:spPr>
            <a:xfrm>
              <a:off x="264938" y="3995772"/>
              <a:ext cx="596619" cy="369332"/>
            </a:xfrm>
            <a:prstGeom prst="rect">
              <a:avLst/>
            </a:prstGeom>
            <a:noFill/>
          </p:spPr>
          <p:txBody>
            <a:bodyPr wrap="square" rtlCol="0">
              <a:spAutoFit/>
            </a:bodyPr>
            <a:lstStyle/>
            <a:p>
              <a:r>
                <a:rPr lang="zh-CN" altLang="en-US" dirty="0"/>
                <a:t>②</a:t>
              </a:r>
            </a:p>
          </p:txBody>
        </p:sp>
      </p:grpSp>
      <p:sp>
        <p:nvSpPr>
          <p:cNvPr id="16" name="文本框 25">
            <a:extLst>
              <a:ext uri="{FF2B5EF4-FFF2-40B4-BE49-F238E27FC236}">
                <a16:creationId xmlns="" xmlns:a16="http://schemas.microsoft.com/office/drawing/2014/main" id="{283CAE5C-B09A-4C48-8738-04DE70A5D50E}"/>
              </a:ext>
            </a:extLst>
          </p:cNvPr>
          <p:cNvSpPr txBox="1"/>
          <p:nvPr/>
        </p:nvSpPr>
        <p:spPr>
          <a:xfrm>
            <a:off x="6096000" y="3995282"/>
            <a:ext cx="5975108" cy="1938992"/>
          </a:xfrm>
          <a:prstGeom prst="rect">
            <a:avLst/>
          </a:prstGeom>
          <a:noFill/>
        </p:spPr>
        <p:txBody>
          <a:bodyPr wrap="square" rtlCol="0">
            <a:spAutoFit/>
          </a:bodyPr>
          <a:lstStyle/>
          <a:p>
            <a:pPr>
              <a:lnSpc>
                <a:spcPct val="150000"/>
              </a:lnSpc>
              <a:spcAft>
                <a:spcPts val="800"/>
              </a:spcAft>
            </a:pPr>
            <a:r>
              <a:rPr lang="zh-CN" altLang="en-US" sz="2000" dirty="0">
                <a:latin typeface="Times New Roman" panose="02020603050405020304" pitchFamily="18" charset="0"/>
                <a:cs typeface="Times New Roman" panose="02020603050405020304" pitchFamily="18" charset="0"/>
              </a:rPr>
              <a:t>②</a:t>
            </a:r>
            <a:r>
              <a:rPr lang="en-US" sz="2000" dirty="0">
                <a:latin typeface="Times New Roman" panose="02020603050405020304" pitchFamily="18" charset="0"/>
                <a:cs typeface="Times New Roman" panose="02020603050405020304" pitchFamily="18" charset="0"/>
              </a:rPr>
              <a:t>After 18 time units, the first group receives food and returns to the starting point A after reaching the end point, while the second group just reaches the </a:t>
            </a:r>
            <a:r>
              <a:rPr lang="en-US" sz="2000" dirty="0" err="1">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point D.</a:t>
            </a:r>
          </a:p>
        </p:txBody>
      </p:sp>
    </p:spTree>
    <p:extLst>
      <p:ext uri="{BB962C8B-B14F-4D97-AF65-F5344CB8AC3E}">
        <p14:creationId xmlns="" xmlns:p14="http://schemas.microsoft.com/office/powerpoint/2010/main" val="67457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p:bldP spid="13" grpId="0"/>
      <p:bldP spid="13" grpId="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1"/>
          <p:cNvSpPr/>
          <p:nvPr/>
        </p:nvSpPr>
        <p:spPr>
          <a:xfrm>
            <a:off x="0" y="0"/>
            <a:ext cx="12192000" cy="548680"/>
          </a:xfrm>
          <a:prstGeom prst="rect">
            <a:avLst/>
          </a:prstGeom>
          <a:blipFill>
            <a:blip r:embed="rId3"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7"/>
          <p:cNvGrpSpPr/>
          <p:nvPr/>
        </p:nvGrpSpPr>
        <p:grpSpPr>
          <a:xfrm>
            <a:off x="264870" y="0"/>
            <a:ext cx="575914" cy="836712"/>
            <a:chOff x="841003" y="360040"/>
            <a:chExt cx="504056" cy="836712"/>
          </a:xfrm>
          <a:solidFill>
            <a:schemeClr val="accent5">
              <a:lumMod val="75000"/>
            </a:schemeClr>
          </a:solidFill>
        </p:grpSpPr>
        <p:sp>
          <p:nvSpPr>
            <p:cNvPr id="1048696"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98" name="Freeform 126"/>
          <p:cNvSpPr>
            <a:spLocks noChangeAspect="1" noEditPoints="1"/>
          </p:cNvSpPr>
          <p:nvPr/>
        </p:nvSpPr>
        <p:spPr bwMode="auto">
          <a:xfrm>
            <a:off x="388299" y="136824"/>
            <a:ext cx="329055"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dirty="0">
              <a:solidFill>
                <a:srgbClr val="34495E"/>
              </a:solidFill>
              <a:latin typeface="Arial" panose="020B0604020202020204" pitchFamily="34" charset="0"/>
              <a:cs typeface="Arial" panose="020B0604020202020204" pitchFamily="34" charset="0"/>
            </a:endParaRPr>
          </a:p>
        </p:txBody>
      </p:sp>
      <p:sp>
        <p:nvSpPr>
          <p:cNvPr id="1048699" name="文本框 9"/>
          <p:cNvSpPr txBox="1"/>
          <p:nvPr/>
        </p:nvSpPr>
        <p:spPr>
          <a:xfrm>
            <a:off x="984762" y="116633"/>
            <a:ext cx="2947931" cy="346249"/>
          </a:xfrm>
          <a:prstGeom prst="rect">
            <a:avLst/>
          </a:prstGeom>
          <a:noFill/>
        </p:spPr>
        <p:txBody>
          <a:bodyPr wrap="square" lIns="68580" tIns="34290" rIns="68580" bIns="3429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Ant Colony Optimization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701" name="TextBox 11"/>
          <p:cNvSpPr txBox="1"/>
          <p:nvPr/>
        </p:nvSpPr>
        <p:spPr>
          <a:xfrm>
            <a:off x="15670570" y="8397552"/>
            <a:ext cx="876935" cy="369332"/>
          </a:xfrm>
          <a:prstGeom prst="rect">
            <a:avLst/>
          </a:prstGeom>
          <a:noFill/>
        </p:spPr>
        <p:txBody>
          <a:bodyPr wrap="none" rtlCol="0">
            <a:spAutoFit/>
          </a:bodyPr>
          <a:lstStyle/>
          <a:p>
            <a:r>
              <a:rPr lang="zh-CN" altLang="en-US" dirty="0"/>
              <a:t>延时符</a:t>
            </a:r>
          </a:p>
        </p:txBody>
      </p:sp>
      <p:sp>
        <p:nvSpPr>
          <p:cNvPr id="13" name="文本框 25">
            <a:extLst>
              <a:ext uri="{FF2B5EF4-FFF2-40B4-BE49-F238E27FC236}">
                <a16:creationId xmlns="" xmlns:a16="http://schemas.microsoft.com/office/drawing/2014/main" id="{F33FBD1C-0627-409A-B1C2-5FEEAC446CB7}"/>
              </a:ext>
            </a:extLst>
          </p:cNvPr>
          <p:cNvSpPr txBox="1"/>
          <p:nvPr/>
        </p:nvSpPr>
        <p:spPr>
          <a:xfrm>
            <a:off x="552829" y="836714"/>
            <a:ext cx="10366451" cy="5936049"/>
          </a:xfrm>
          <a:prstGeom prst="rect">
            <a:avLst/>
          </a:prstGeom>
          <a:noFill/>
        </p:spPr>
        <p:txBody>
          <a:bodyPr wrap="square" rtlCol="0">
            <a:spAutoFit/>
          </a:bodyPr>
          <a:lstStyle/>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a:p>
            <a:pPr>
              <a:lnSpc>
                <a:spcPct val="150000"/>
              </a:lnSpc>
              <a:spcAft>
                <a:spcPts val="800"/>
              </a:spcAft>
            </a:pPr>
            <a:r>
              <a:rPr lang="en-US" sz="2000" dirty="0">
                <a:latin typeface="Times New Roman" panose="02020603050405020304" pitchFamily="18" charset="0"/>
                <a:cs typeface="Times New Roman" panose="02020603050405020304" pitchFamily="18" charset="0"/>
              </a:rPr>
              <a:t>A traveling salesman has to traverse n cities, but each city can only be traversed once, and he will eventually return to the original city. Try to a traversal solution to make the total distance traveled the shortest.</a:t>
            </a:r>
          </a:p>
          <a:p>
            <a:pPr>
              <a:lnSpc>
                <a:spcPct val="150000"/>
              </a:lnSpc>
              <a:spcAft>
                <a:spcPts val="800"/>
              </a:spcAft>
            </a:pPr>
            <a:r>
              <a:rPr lang="zh-CN" altLang="en-US" sz="2000" dirty="0">
                <a:latin typeface="Times New Roman" panose="02020603050405020304" pitchFamily="18" charset="0"/>
                <a:cs typeface="Times New Roman" panose="02020603050405020304" pitchFamily="18" charset="0"/>
              </a:rPr>
              <a:t>①</a:t>
            </a:r>
            <a:r>
              <a:rPr lang="en-US" altLang="zh-CN" sz="2000" dirty="0">
                <a:latin typeface="Times New Roman" panose="02020603050405020304" pitchFamily="18" charset="0"/>
                <a:cs typeface="Times New Roman" panose="02020603050405020304" pitchFamily="18" charset="0"/>
              </a:rPr>
              <a:t>the probability of ant k moving from city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to city j:</a:t>
            </a:r>
          </a:p>
          <a:p>
            <a:pPr>
              <a:lnSpc>
                <a:spcPct val="150000"/>
              </a:lnSpc>
              <a:spcAft>
                <a:spcPts val="800"/>
              </a:spcAft>
            </a:pPr>
            <a:endParaRPr lang="en-US" altLang="zh-CN"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altLang="zh-CN"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altLang="zh-CN" sz="2000" dirty="0">
              <a:latin typeface="Times New Roman" panose="02020603050405020304" pitchFamily="18" charset="0"/>
              <a:cs typeface="Times New Roman" panose="02020603050405020304" pitchFamily="18" charset="0"/>
            </a:endParaRPr>
          </a:p>
          <a:p>
            <a:pPr>
              <a:lnSpc>
                <a:spcPct val="150000"/>
              </a:lnSpc>
              <a:spcAft>
                <a:spcPts val="800"/>
              </a:spcAft>
            </a:pPr>
            <a:r>
              <a:rPr lang="zh-CN" altLang="en-US" sz="2000" dirty="0">
                <a:latin typeface="Times New Roman" panose="02020603050405020304" pitchFamily="18" charset="0"/>
                <a:cs typeface="Times New Roman" panose="02020603050405020304" pitchFamily="18" charset="0"/>
              </a:rPr>
              <a:t>②</a:t>
            </a:r>
            <a:r>
              <a:rPr lang="en-US" altLang="zh-CN" sz="2000" dirty="0">
                <a:latin typeface="Times New Roman" panose="02020603050405020304" pitchFamily="18" charset="0"/>
                <a:cs typeface="Times New Roman" panose="02020603050405020304" pitchFamily="18" charset="0"/>
              </a:rPr>
              <a:t> update pheromone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altLang="zh-CN" sz="2000" dirty="0">
              <a:latin typeface="Times New Roman" panose="02020603050405020304" pitchFamily="18" charset="0"/>
              <a:cs typeface="Times New Roman" panose="02020603050405020304" pitchFamily="18" charset="0"/>
            </a:endParaRPr>
          </a:p>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12" name="文本框 11">
                <a:extLst>
                  <a:ext uri="{FF2B5EF4-FFF2-40B4-BE49-F238E27FC236}">
                    <a16:creationId xmlns:a16="http://schemas.microsoft.com/office/drawing/2014/main" id="{10C2E9A2-F133-44D0-B4D8-25ECC348AB33}"/>
                  </a:ext>
                </a:extLst>
              </p:cNvPr>
              <p:cNvSpPr txBox="1"/>
              <p:nvPr/>
            </p:nvSpPr>
            <p:spPr>
              <a:xfrm>
                <a:off x="336947" y="3429000"/>
                <a:ext cx="7222734" cy="1664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𝑖𝑗</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𝑖𝑗</m:t>
                                      </m:r>
                                    </m:sub>
                                    <m:sup>
                                      <m:r>
                                        <a:rPr lang="zh-CN" altLang="en-US" sz="2400" b="0" i="1" smtClean="0">
                                          <a:latin typeface="Cambria Math" panose="02040503050406030204" pitchFamily="18" charset="0"/>
                                        </a:rPr>
                                        <m:t>𝛼</m:t>
                                      </m:r>
                                    </m:sup>
                                  </m:sSub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i="1">
                                      <a:latin typeface="Cambria Math" panose="02040503050406030204" pitchFamily="18" charset="0"/>
                                      <a:ea typeface="Cambria Math" panose="02040503050406030204" pitchFamily="18" charset="0"/>
                                    </a:rPr>
                                    <m:t>∗</m:t>
                                  </m:r>
                                  <m:sSubSup>
                                    <m:sSubSupPr>
                                      <m:ctrlPr>
                                        <a:rPr lang="en-US" altLang="zh-CN" sz="2400" i="1" smtClean="0">
                                          <a:latin typeface="Cambria Math" panose="02040503050406030204" pitchFamily="18" charset="0"/>
                                          <a:ea typeface="Cambria Math" panose="02040503050406030204" pitchFamily="18" charset="0"/>
                                        </a:rPr>
                                      </m:ctrlPr>
                                    </m:sSubSupPr>
                                    <m:e>
                                      <m:r>
                                        <a:rPr lang="en-US" altLang="zh-CN" sz="2400" i="1" smtClean="0">
                                          <a:latin typeface="Cambria Math" panose="02040503050406030204" pitchFamily="18" charset="0"/>
                                          <a:ea typeface="Cambria Math" panose="02040503050406030204" pitchFamily="18" charset="0"/>
                                        </a:rPr>
                                        <m:t>𝜂</m:t>
                                      </m:r>
                                    </m:e>
                                    <m:sub>
                                      <m:r>
                                        <a:rPr lang="en-US" altLang="zh-CN" sz="2400" b="0" i="1" smtClean="0">
                                          <a:latin typeface="Cambria Math" panose="02040503050406030204" pitchFamily="18" charset="0"/>
                                          <a:ea typeface="Cambria Math" panose="02040503050406030204" pitchFamily="18" charset="0"/>
                                        </a:rPr>
                                        <m:t>𝑖𝑗</m:t>
                                      </m:r>
                                    </m:sub>
                                    <m:sup>
                                      <m:r>
                                        <a:rPr lang="zh-CN" altLang="en-US" sz="2400" i="1" smtClean="0">
                                          <a:latin typeface="Cambria Math" panose="02040503050406030204" pitchFamily="18" charset="0"/>
                                          <a:ea typeface="Cambria Math" panose="02040503050406030204" pitchFamily="18" charset="0"/>
                                        </a:rPr>
                                        <m:t>𝛽</m:t>
                                      </m:r>
                                    </m:sup>
                                  </m:sSub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m:t>
                                  </m:r>
                                </m:num>
                                <m:den>
                                  <m:nary>
                                    <m:naryPr>
                                      <m:chr m:val="∑"/>
                                      <m:supHide m:val="on"/>
                                      <m:ctrlPr>
                                        <a:rPr lang="en-US" altLang="zh-CN" sz="2400" b="0" i="1" smtClean="0">
                                          <a:latin typeface="Cambria Math" panose="02040503050406030204" pitchFamily="18" charset="0"/>
                                        </a:rPr>
                                      </m:ctrlPr>
                                    </m:naryPr>
                                    <m:sub>
                                      <m:r>
                                        <m:rPr>
                                          <m:sty m:val="p"/>
                                          <m:brk m:alnAt="7"/>
                                        </m:rPr>
                                        <a:rPr lang="en-US" altLang="zh-CN" sz="2400" i="1">
                                          <a:latin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𝑎𝑙𝑙𝑜𝑤𝑒𝑑</m:t>
                                          </m:r>
                                        </m:e>
                                        <m:sub>
                                          <m:r>
                                            <a:rPr lang="en-US" altLang="zh-CN" sz="2400" i="1">
                                              <a:latin typeface="Cambria Math" panose="02040503050406030204" pitchFamily="18" charset="0"/>
                                              <a:ea typeface="Cambria Math" panose="02040503050406030204" pitchFamily="18" charset="0"/>
                                            </a:rPr>
                                            <m:t>𝑘</m:t>
                                          </m:r>
                                        </m:sub>
                                      </m:sSub>
                                    </m:sub>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𝜏</m:t>
                                          </m:r>
                                        </m:e>
                                        <m:sub>
                                          <m:r>
                                            <a:rPr lang="en-US" altLang="zh-CN" sz="2400" i="1">
                                              <a:latin typeface="Cambria Math" panose="02040503050406030204" pitchFamily="18" charset="0"/>
                                            </a:rPr>
                                            <m:t>𝑖𝑗</m:t>
                                          </m:r>
                                        </m:sub>
                                        <m:sup>
                                          <m:r>
                                            <a:rPr lang="zh-CN" altLang="en-US" sz="2400" i="1">
                                              <a:latin typeface="Cambria Math" panose="02040503050406030204" pitchFamily="18" charset="0"/>
                                            </a:rPr>
                                            <m:t>𝛼</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𝜂</m:t>
                                          </m:r>
                                        </m:e>
                                        <m:sub>
                                          <m:r>
                                            <a:rPr lang="en-US" altLang="zh-CN" sz="2400" i="1">
                                              <a:latin typeface="Cambria Math" panose="02040503050406030204" pitchFamily="18" charset="0"/>
                                              <a:ea typeface="Cambria Math" panose="02040503050406030204" pitchFamily="18" charset="0"/>
                                            </a:rPr>
                                            <m:t>𝑖𝑗</m:t>
                                          </m:r>
                                        </m:sub>
                                        <m:sup>
                                          <m:r>
                                            <a:rPr lang="zh-CN" altLang="en-US" sz="2400" i="1">
                                              <a:latin typeface="Cambria Math" panose="02040503050406030204" pitchFamily="18" charset="0"/>
                                              <a:ea typeface="Cambria Math" panose="02040503050406030204" pitchFamily="18" charset="0"/>
                                            </a:rPr>
                                            <m:t>𝛽</m:t>
                                          </m:r>
                                        </m:sup>
                                      </m:sSub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m:t>
                                      </m:r>
                                    </m:e>
                                  </m:nary>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𝑗</m:t>
                                  </m:r>
                                </m:e>
                                <m:sub>
                                  <m:r>
                                    <a:rPr lang="en-US" altLang="zh-CN" sz="2400" b="0" i="1" smtClean="0">
                                      <a:latin typeface="Cambria Math" panose="02040503050406030204" pitchFamily="18" charset="0"/>
                                      <a:ea typeface="Cambria Math" panose="02040503050406030204" pitchFamily="18" charset="0"/>
                                    </a:rPr>
                                    <m:t>𝑘</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e>
                            <m:e>
                              <m:r>
                                <a:rPr lang="en-US" altLang="zh-CN" sz="2400" b="0" i="1" smtClean="0">
                                  <a:latin typeface="Cambria Math" panose="02040503050406030204" pitchFamily="18" charset="0"/>
                                </a:rPr>
                                <m:t>0                                                       </m:t>
                              </m:r>
                              <m:r>
                                <a:rPr lang="en-US" altLang="zh-CN" sz="2400" i="1">
                                  <a:latin typeface="Cambria Math" panose="02040503050406030204" pitchFamily="18" charset="0"/>
                                </a:rPr>
                                <m:t>𝑗</m:t>
                              </m:r>
                              <m:r>
                                <a:rPr lang="en-US" altLang="zh-CN" sz="2400" i="1" smtClean="0">
                                  <a:latin typeface="Cambria Math" panose="02040503050406030204" pitchFamily="18" charset="0"/>
                                  <a:ea typeface="Cambria Math" panose="02040503050406030204" pitchFamily="18" charset="0"/>
                                  <a:sym typeface="Symbol" panose="05050102010706020507" pitchFamily="18" charset="2"/>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𝑗</m:t>
                                  </m:r>
                                </m:e>
                                <m:sub>
                                  <m:r>
                                    <a:rPr lang="en-US" altLang="zh-CN" sz="2400" i="1">
                                      <a:latin typeface="Cambria Math" panose="02040503050406030204" pitchFamily="18" charset="0"/>
                                      <a:ea typeface="Cambria Math" panose="02040503050406030204" pitchFamily="18" charset="0"/>
                                    </a:rPr>
                                    <m:t>𝑘</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e>
                          </m:eqArr>
                        </m:e>
                      </m:d>
                    </m:oMath>
                  </m:oMathPara>
                </a14:m>
                <a:endParaRPr lang="zh-CN" altLang="en-US" sz="2400" dirty="0"/>
              </a:p>
            </p:txBody>
          </p:sp>
        </mc:Choice>
        <mc:Fallback>
          <p:sp>
            <p:nvSpPr>
              <p:cNvPr id="12" name="文本框 11">
                <a:extLst>
                  <a:ext uri="{FF2B5EF4-FFF2-40B4-BE49-F238E27FC236}">
                    <a16:creationId xmlns:a14="http://schemas.microsoft.com/office/drawing/2010/main" xmlns="" xmlns:a16="http://schemas.microsoft.com/office/drawing/2014/main" id="{10C2E9A2-F133-44D0-B4D8-25ECC348AB33}"/>
                  </a:ext>
                </a:extLst>
              </p:cNvPr>
              <p:cNvSpPr txBox="1">
                <a:spLocks noRot="1" noChangeAspect="1" noMove="1" noResize="1" noEditPoints="1" noAdjustHandles="1" noChangeArrowheads="1" noChangeShapeType="1" noTextEdit="1"/>
              </p:cNvSpPr>
              <p:nvPr/>
            </p:nvSpPr>
            <p:spPr>
              <a:xfrm>
                <a:off x="336859" y="3429001"/>
                <a:ext cx="7220854" cy="1664815"/>
              </a:xfrm>
              <a:prstGeom prst="rect">
                <a:avLst/>
              </a:prstGeom>
              <a:blipFill>
                <a:blip r:embed="rId4"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5" name="内容占位符 2">
                <a:extLst>
                  <a:ext uri="{FF2B5EF4-FFF2-40B4-BE49-F238E27FC236}">
                    <a16:creationId xmlns:a16="http://schemas.microsoft.com/office/drawing/2014/main" id="{FC758E4F-9898-4304-B5B2-40B107ACB9F8}"/>
                  </a:ext>
                </a:extLst>
              </p:cNvPr>
              <p:cNvSpPr txBox="1">
                <a:spLocks/>
              </p:cNvSpPr>
              <p:nvPr/>
            </p:nvSpPr>
            <p:spPr>
              <a:xfrm>
                <a:off x="120923" y="4941168"/>
                <a:ext cx="12620611" cy="2318265"/>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altLang="zh-CN" i="1" dirty="0">
                  <a:latin typeface="Cambria Math" panose="02040503050406030204" pitchFamily="18" charset="0"/>
                </a:endParaRPr>
              </a:p>
              <a:p>
                <a:pPr marL="0" indent="0">
                  <a:buFont typeface="Arial" panose="020B0604020202020204" pitchFamily="34" charset="0"/>
                  <a:buNone/>
                </a:pPr>
                <a:endParaRPr lang="en-US" altLang="zh-CN"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m:rPr>
                              <m:sty m:val="p"/>
                            </m:rPr>
                            <a:rPr lang="en-US" altLang="zh-CN" i="1">
                              <a:latin typeface="Cambria Math" panose="02040503050406030204" pitchFamily="18" charset="0"/>
                            </a:rPr>
                            <m:t>ij</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𝜌</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  </m:t>
                      </m:r>
                      <m:r>
                        <a:rPr lang="en-US" altLang="zh-CN" i="1">
                          <a:latin typeface="Cambria Math" panose="02040503050406030204" pitchFamily="18" charset="0"/>
                        </a:rPr>
                        <m:t>  </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𝜏</m:t>
                              </m:r>
                            </m:e>
                            <m:sub>
                              <m:r>
                                <a:rPr lang="en-US" altLang="zh-CN" i="1">
                                  <a:latin typeface="Cambria Math" panose="02040503050406030204" pitchFamily="18" charset="0"/>
                                </a:rPr>
                                <m:t>𝑖𝑗</m:t>
                              </m:r>
                            </m:sub>
                            <m:sup>
                              <m:r>
                                <a:rPr lang="en-US" altLang="zh-CN" i="1">
                                  <a:latin typeface="Cambria Math" panose="02040503050406030204" pitchFamily="18" charset="0"/>
                                </a:rPr>
                                <m:t>𝑘</m:t>
                              </m:r>
                            </m:sup>
                          </m:sSubSup>
                        </m:e>
                      </m:nary>
                      <m:r>
                        <a:rPr lang="en-US" altLang="zh-CN" i="1">
                          <a:latin typeface="Cambria Math" panose="02040503050406030204" pitchFamily="18" charset="0"/>
                        </a:rPr>
                        <m:t>   </m:t>
                      </m:r>
                      <m:r>
                        <a:rPr lang="en-US" altLang="zh-CN" b="0" i="1" smtClean="0">
                          <a:latin typeface="Cambria Math" panose="02040503050406030204" pitchFamily="18" charset="0"/>
                        </a:rPr>
                        <m:t> </m:t>
                      </m:r>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𝜏</m:t>
                          </m:r>
                        </m:e>
                        <m:sub>
                          <m:r>
                            <a:rPr lang="en-US" altLang="zh-CN" i="1">
                              <a:latin typeface="Cambria Math" panose="02040503050406030204" pitchFamily="18" charset="0"/>
                            </a:rPr>
                            <m:t>𝑖𝑗</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en-US" altLang="zh-CN" i="1">
                                      <a:latin typeface="Cambria Math" panose="02040503050406030204" pitchFamily="18" charset="0"/>
                                    </a:rPr>
                                    <m:t>𝑄</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den>
                              </m:f>
                              <m:r>
                                <a:rPr lang="en-US" altLang="zh-CN" i="1">
                                  <a:latin typeface="Cambria Math" panose="02040503050406030204" pitchFamily="18" charset="0"/>
                                </a:rPr>
                                <m:t>,</m:t>
                              </m:r>
                              <m:r>
                                <m:rPr>
                                  <m:sty m:val="p"/>
                                </m:rPr>
                                <a:rPr lang="en-US" altLang="zh-CN" i="1">
                                  <a:latin typeface="Cambria Math" panose="02040503050406030204" pitchFamily="18" charset="0"/>
                                </a:rPr>
                                <m:t>if</m:t>
                              </m:r>
                              <m:r>
                                <a:rPr lang="en-US" altLang="zh-CN" i="1">
                                  <a:latin typeface="Cambria Math" panose="02040503050406030204" pitchFamily="18" charset="0"/>
                                </a:rPr>
                                <m:t> </m:t>
                              </m:r>
                              <m:r>
                                <m:rPr>
                                  <m:sty m:val="p"/>
                                </m:rPr>
                                <a:rPr lang="en-US" altLang="zh-CN" i="1">
                                  <a:latin typeface="Cambria Math" panose="02040503050406030204" pitchFamily="18" charset="0"/>
                                </a:rPr>
                                <m:t>ant</m:t>
                              </m:r>
                              <m:r>
                                <a:rPr lang="en-US" altLang="zh-CN" i="1">
                                  <a:latin typeface="Cambria Math" panose="02040503050406030204" pitchFamily="18" charset="0"/>
                                </a:rPr>
                                <m:t> </m:t>
                              </m:r>
                              <m:r>
                                <a:rPr lang="en-US" altLang="zh-CN" i="1">
                                  <a:latin typeface="Cambria Math" panose="02040503050406030204" pitchFamily="18" charset="0"/>
                                </a:rPr>
                                <m:t>𝑔𝑜</m:t>
                              </m:r>
                              <m:r>
                                <a:rPr lang="en-US" altLang="zh-CN" i="1">
                                  <a:latin typeface="Cambria Math" panose="02040503050406030204" pitchFamily="18" charset="0"/>
                                </a:rPr>
                                <m:t> </m:t>
                              </m:r>
                              <m:r>
                                <a:rPr lang="en-US" altLang="zh-CN" i="1">
                                  <a:latin typeface="Cambria Math" panose="02040503050406030204" pitchFamily="18" charset="0"/>
                                </a:rPr>
                                <m:t>𝑡h𝑟𝑜𝑢𝑔h</m:t>
                              </m:r>
                              <m:r>
                                <a:rPr lang="en-US" altLang="zh-CN" i="1">
                                  <a:latin typeface="Cambria Math" panose="02040503050406030204" pitchFamily="18" charset="0"/>
                                </a:rPr>
                                <m:t> </m:t>
                              </m:r>
                              <m:r>
                                <a:rPr lang="en-US" altLang="zh-CN" i="1">
                                  <a:latin typeface="Cambria Math" panose="02040503050406030204" pitchFamily="18" charset="0"/>
                                </a:rPr>
                                <m:t>𝑐𝑖𝑡𝑦</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𝑎𝑛𝑑</m:t>
                              </m:r>
                              <m:r>
                                <a:rPr lang="en-US" altLang="zh-CN" i="1">
                                  <a:latin typeface="Cambria Math" panose="02040503050406030204" pitchFamily="18" charset="0"/>
                                </a:rPr>
                                <m:t> </m:t>
                              </m:r>
                              <m:r>
                                <a:rPr lang="en-US" altLang="zh-CN" i="1">
                                  <a:latin typeface="Cambria Math" panose="02040503050406030204" pitchFamily="18" charset="0"/>
                                </a:rPr>
                                <m:t>𝑗</m:t>
                              </m:r>
                            </m:e>
                            <m:e>
                              <m:r>
                                <a:rPr lang="en-US" altLang="zh-CN" i="1">
                                  <a:latin typeface="Cambria Math" panose="02040503050406030204" pitchFamily="18" charset="0"/>
                                </a:rPr>
                                <m:t>0 </m:t>
                              </m:r>
                              <m:r>
                                <a:rPr lang="zh-CN" altLang="en-US" i="1">
                                  <a:latin typeface="Cambria Math" panose="02040503050406030204" pitchFamily="18" charset="0"/>
                                </a:rPr>
                                <m:t>，</m:t>
                              </m:r>
                              <m:r>
                                <a:rPr lang="en-US" altLang="zh-CN" i="1">
                                  <a:latin typeface="Cambria Math" panose="02040503050406030204" pitchFamily="18" charset="0"/>
                                </a:rPr>
                                <m:t>𝑜𝑡h𝑒𝑟𝑠</m:t>
                              </m:r>
                              <m:r>
                                <a:rPr lang="en-US" altLang="zh-CN" i="1">
                                  <a:latin typeface="Cambria Math" panose="02040503050406030204" pitchFamily="18" charset="0"/>
                                </a:rPr>
                                <m:t>                                           </m:t>
                              </m:r>
                            </m:e>
                          </m:eqArr>
                          <m:r>
                            <a:rPr lang="en-US" altLang="zh-CN" i="1">
                              <a:latin typeface="Cambria Math" panose="02040503050406030204" pitchFamily="18" charset="0"/>
                            </a:rPr>
                            <m:t>   </m:t>
                          </m:r>
                        </m:e>
                      </m:d>
                    </m:oMath>
                  </m:oMathPara>
                </a14:m>
                <a:endParaRPr lang="en-US" altLang="zh-CN" i="1" dirty="0">
                  <a:latin typeface="Cambria Math" panose="02040503050406030204" pitchFamily="18" charset="0"/>
                </a:endParaRPr>
              </a:p>
            </p:txBody>
          </p:sp>
        </mc:Choice>
        <mc:Fallback>
          <p:sp>
            <p:nvSpPr>
              <p:cNvPr id="15" name="内容占位符 2">
                <a:extLst>
                  <a:ext uri="{FF2B5EF4-FFF2-40B4-BE49-F238E27FC236}">
                    <a16:creationId xmlns:a14="http://schemas.microsoft.com/office/drawing/2010/main" xmlns="" xmlns:a16="http://schemas.microsoft.com/office/drawing/2014/main" id="{FC758E4F-9898-4304-B5B2-40B107ACB9F8}"/>
                  </a:ext>
                </a:extLst>
              </p:cNvPr>
              <p:cNvSpPr txBox="1">
                <a:spLocks noRot="1" noChangeAspect="1" noMove="1" noResize="1" noEditPoints="1" noAdjustHandles="1" noChangeArrowheads="1" noChangeShapeType="1" noTextEdit="1"/>
              </p:cNvSpPr>
              <p:nvPr/>
            </p:nvSpPr>
            <p:spPr>
              <a:xfrm>
                <a:off x="120892" y="4941169"/>
                <a:ext cx="12617325" cy="2318265"/>
              </a:xfrm>
              <a:prstGeom prst="rect">
                <a:avLst/>
              </a:prstGeom>
              <a:blipFill>
                <a:blip r:embed="rId5" cstate="print"/>
                <a:stretch>
                  <a:fillRect/>
                </a:stretch>
              </a:blipFill>
            </p:spPr>
            <p:txBody>
              <a:bodyPr/>
              <a:lstStyle/>
              <a:p>
                <a:r>
                  <a:rPr lang="zh-CN" altLang="en-US">
                    <a:noFill/>
                  </a:rPr>
                  <a:t> </a:t>
                </a:r>
              </a:p>
            </p:txBody>
          </p:sp>
        </mc:Fallback>
      </mc:AlternateContent>
      <p:grpSp>
        <p:nvGrpSpPr>
          <p:cNvPr id="3" name="组合 6">
            <a:extLst>
              <a:ext uri="{FF2B5EF4-FFF2-40B4-BE49-F238E27FC236}">
                <a16:creationId xmlns="" xmlns:a16="http://schemas.microsoft.com/office/drawing/2014/main" id="{BDC2DDB1-5D30-4D74-A4B9-DE57D933FDD5}"/>
              </a:ext>
            </a:extLst>
          </p:cNvPr>
          <p:cNvGrpSpPr/>
          <p:nvPr/>
        </p:nvGrpSpPr>
        <p:grpSpPr>
          <a:xfrm>
            <a:off x="4296000" y="1917000"/>
            <a:ext cx="2787034" cy="1045560"/>
            <a:chOff x="3937347" y="2358040"/>
            <a:chExt cx="2787760" cy="1045560"/>
          </a:xfrm>
        </p:grpSpPr>
        <p:sp>
          <p:nvSpPr>
            <p:cNvPr id="6" name="标注: 线形 5">
              <a:extLst>
                <a:ext uri="{FF2B5EF4-FFF2-40B4-BE49-F238E27FC236}">
                  <a16:creationId xmlns="" xmlns:a16="http://schemas.microsoft.com/office/drawing/2014/main" id="{E8E33468-35A0-400E-9D27-11455AB5BB80}"/>
                </a:ext>
              </a:extLst>
            </p:cNvPr>
            <p:cNvSpPr/>
            <p:nvPr/>
          </p:nvSpPr>
          <p:spPr>
            <a:xfrm>
              <a:off x="3937347" y="2358040"/>
              <a:ext cx="2592288" cy="1045560"/>
            </a:xfrm>
            <a:prstGeom prst="borderCallout1">
              <a:avLst>
                <a:gd name="adj1" fmla="val 51378"/>
                <a:gd name="adj2" fmla="val -617"/>
                <a:gd name="adj3" fmla="val 121623"/>
                <a:gd name="adj4" fmla="val -30984"/>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 xmlns:a16="http://schemas.microsoft.com/office/drawing/2014/main" id="{97A8DADB-CED4-43F6-90E9-2891F2C6D341}"/>
                </a:ext>
              </a:extLst>
            </p:cNvPr>
            <p:cNvSpPr txBox="1"/>
            <p:nvPr/>
          </p:nvSpPr>
          <p:spPr>
            <a:xfrm>
              <a:off x="4009355" y="2420888"/>
              <a:ext cx="2715752"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Pheromone concentration from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to j</a:t>
              </a:r>
            </a:p>
            <a:p>
              <a:r>
                <a:rPr lang="en-US" altLang="zh-CN" dirty="0">
                  <a:latin typeface="Times New Roman" panose="02020603050405020304" pitchFamily="18" charset="0"/>
                  <a:cs typeface="Times New Roman" panose="02020603050405020304" pitchFamily="18" charset="0"/>
                </a:rPr>
                <a:t>α:Pheromone factor</a:t>
              </a:r>
              <a:endParaRPr lang="zh-CN" altLang="en-US" dirty="0">
                <a:latin typeface="Times New Roman" panose="02020603050405020304" pitchFamily="18" charset="0"/>
                <a:cs typeface="Times New Roman" panose="02020603050405020304" pitchFamily="18" charset="0"/>
              </a:endParaRPr>
            </a:p>
          </p:txBody>
        </p:sp>
      </p:grpSp>
      <p:grpSp>
        <p:nvGrpSpPr>
          <p:cNvPr id="4" name="组合 8">
            <a:extLst>
              <a:ext uri="{FF2B5EF4-FFF2-40B4-BE49-F238E27FC236}">
                <a16:creationId xmlns="" xmlns:a16="http://schemas.microsoft.com/office/drawing/2014/main" id="{877ADF96-791F-40D0-8F1C-C3127EDE25AC}"/>
              </a:ext>
            </a:extLst>
          </p:cNvPr>
          <p:cNvGrpSpPr/>
          <p:nvPr/>
        </p:nvGrpSpPr>
        <p:grpSpPr>
          <a:xfrm>
            <a:off x="7110935" y="2727018"/>
            <a:ext cx="2857642" cy="1045557"/>
            <a:chOff x="7676624" y="2469544"/>
            <a:chExt cx="2592288" cy="716650"/>
          </a:xfrm>
        </p:grpSpPr>
        <p:sp>
          <p:nvSpPr>
            <p:cNvPr id="21" name="标注: 线形 20">
              <a:extLst>
                <a:ext uri="{FF2B5EF4-FFF2-40B4-BE49-F238E27FC236}">
                  <a16:creationId xmlns="" xmlns:a16="http://schemas.microsoft.com/office/drawing/2014/main" id="{C4574421-E7D2-4F91-B43E-BEB114E427C7}"/>
                </a:ext>
              </a:extLst>
            </p:cNvPr>
            <p:cNvSpPr/>
            <p:nvPr/>
          </p:nvSpPr>
          <p:spPr>
            <a:xfrm>
              <a:off x="7676624" y="2469544"/>
              <a:ext cx="2592288" cy="716650"/>
            </a:xfrm>
            <a:prstGeom prst="borderCallout1">
              <a:avLst>
                <a:gd name="adj1" fmla="val 51378"/>
                <a:gd name="adj2" fmla="val -617"/>
                <a:gd name="adj3" fmla="val 111750"/>
                <a:gd name="adj4" fmla="val -92316"/>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 xmlns:a16="http://schemas.microsoft.com/office/drawing/2014/main" id="{90A6780C-AE04-4539-87CD-D0B87E53BA5C}"/>
                </a:ext>
              </a:extLst>
            </p:cNvPr>
            <p:cNvSpPr txBox="1"/>
            <p:nvPr/>
          </p:nvSpPr>
          <p:spPr>
            <a:xfrm>
              <a:off x="7738356" y="2492896"/>
              <a:ext cx="2530556" cy="63287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reciprocal of the path distance from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to j</a:t>
              </a:r>
            </a:p>
            <a:p>
              <a:r>
                <a:rPr lang="en-US" altLang="zh-CN" dirty="0">
                  <a:latin typeface="Times New Roman" panose="02020603050405020304" pitchFamily="18" charset="0"/>
                  <a:cs typeface="Times New Roman" panose="02020603050405020304" pitchFamily="18" charset="0"/>
                </a:rPr>
                <a:t>β:Heuristic function factor</a:t>
              </a:r>
              <a:endParaRPr lang="zh-CN" altLang="en-US" dirty="0">
                <a:latin typeface="Times New Roman" panose="02020603050405020304" pitchFamily="18" charset="0"/>
                <a:cs typeface="Times New Roman" panose="02020603050405020304" pitchFamily="18" charset="0"/>
              </a:endParaRPr>
            </a:p>
          </p:txBody>
        </p:sp>
      </p:grpSp>
      <p:grpSp>
        <p:nvGrpSpPr>
          <p:cNvPr id="7" name="组合 18">
            <a:extLst>
              <a:ext uri="{FF2B5EF4-FFF2-40B4-BE49-F238E27FC236}">
                <a16:creationId xmlns="" xmlns:a16="http://schemas.microsoft.com/office/drawing/2014/main" id="{A6F3A7E7-2860-46AF-854A-391B3A58358E}"/>
              </a:ext>
            </a:extLst>
          </p:cNvPr>
          <p:cNvGrpSpPr/>
          <p:nvPr/>
        </p:nvGrpSpPr>
        <p:grpSpPr>
          <a:xfrm>
            <a:off x="8111699" y="4261407"/>
            <a:ext cx="2617840" cy="716650"/>
            <a:chOff x="8447617" y="4261407"/>
            <a:chExt cx="2618522" cy="716650"/>
          </a:xfrm>
        </p:grpSpPr>
        <p:sp>
          <p:nvSpPr>
            <p:cNvPr id="24" name="标注: 线形 23">
              <a:extLst>
                <a:ext uri="{FF2B5EF4-FFF2-40B4-BE49-F238E27FC236}">
                  <a16:creationId xmlns="" xmlns:a16="http://schemas.microsoft.com/office/drawing/2014/main" id="{7657AA82-5E5B-49DD-9205-CF4BB2C3A436}"/>
                </a:ext>
              </a:extLst>
            </p:cNvPr>
            <p:cNvSpPr/>
            <p:nvPr/>
          </p:nvSpPr>
          <p:spPr>
            <a:xfrm>
              <a:off x="8447617" y="4261407"/>
              <a:ext cx="2592288" cy="716650"/>
            </a:xfrm>
            <a:prstGeom prst="borderCallout1">
              <a:avLst>
                <a:gd name="adj1" fmla="val 51378"/>
                <a:gd name="adj2" fmla="val -617"/>
                <a:gd name="adj3" fmla="val -9600"/>
                <a:gd name="adj4" fmla="val -45486"/>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 xmlns:a14="http://schemas.microsoft.com/office/drawing/2010/main" Requires="a14">
            <p:sp>
              <p:nvSpPr>
                <p:cNvPr id="10" name="文本框 9">
                  <a:extLst>
                    <a:ext uri="{FF2B5EF4-FFF2-40B4-BE49-F238E27FC236}">
                      <a16:creationId xmlns:a16="http://schemas.microsoft.com/office/drawing/2014/main" id="{12E670A5-4DD0-4632-B82E-762CD34E53E3}"/>
                    </a:ext>
                  </a:extLst>
                </p:cNvPr>
                <p:cNvSpPr txBox="1"/>
                <p:nvPr/>
              </p:nvSpPr>
              <p:spPr>
                <a:xfrm>
                  <a:off x="8473851" y="4427820"/>
                  <a:ext cx="2592288" cy="369332"/>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𝑗</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={1,2,…,n}-</a:t>
                  </a:r>
                  <a:r>
                    <a:rPr lang="en-US" altLang="zh-CN" dirty="0" err="1">
                      <a:latin typeface="Times New Roman" panose="02020603050405020304" pitchFamily="18" charset="0"/>
                      <a:cs typeface="Times New Roman" panose="02020603050405020304" pitchFamily="18" charset="0"/>
                    </a:rPr>
                    <a:t>tabu</a:t>
                  </a:r>
                  <a:r>
                    <a:rPr lang="en-US" altLang="zh-CN" baseline="-25000" dirty="0" err="1">
                      <a:latin typeface="Times New Roman" panose="02020603050405020304" pitchFamily="18" charset="0"/>
                      <a:cs typeface="Times New Roman" panose="02020603050405020304" pitchFamily="18" charset="0"/>
                    </a:rPr>
                    <a:t>k</a:t>
                  </a:r>
                  <a:endParaRPr lang="zh-CN" altLang="en-US" baseline="-25000" dirty="0">
                    <a:latin typeface="Times New Roman" panose="02020603050405020304" pitchFamily="18" charset="0"/>
                    <a:cs typeface="Times New Roman" panose="02020603050405020304" pitchFamily="18" charset="0"/>
                  </a:endParaRPr>
                </a:p>
              </p:txBody>
            </p:sp>
          </mc:Choice>
          <mc:Fallback>
            <p:sp>
              <p:nvSpPr>
                <p:cNvPr id="10" name="文本框 9">
                  <a:extLst>
                    <a:ext uri="{FF2B5EF4-FFF2-40B4-BE49-F238E27FC236}">
                      <a16:creationId xmlns:a14="http://schemas.microsoft.com/office/drawing/2010/main" xmlns="" xmlns:a16="http://schemas.microsoft.com/office/drawing/2014/main" id="{12E670A5-4DD0-4632-B82E-762CD34E53E3}"/>
                    </a:ext>
                  </a:extLst>
                </p:cNvPr>
                <p:cNvSpPr txBox="1">
                  <a:spLocks noRot="1" noChangeAspect="1" noMove="1" noResize="1" noEditPoints="1" noAdjustHandles="1" noChangeArrowheads="1" noChangeShapeType="1" noTextEdit="1"/>
                </p:cNvSpPr>
                <p:nvPr/>
              </p:nvSpPr>
              <p:spPr>
                <a:xfrm>
                  <a:off x="8473851" y="4427820"/>
                  <a:ext cx="2592288" cy="369332"/>
                </a:xfrm>
                <a:prstGeom prst="rect">
                  <a:avLst/>
                </a:prstGeom>
                <a:blipFill>
                  <a:blip r:embed="rId6" cstate="print"/>
                  <a:stretch>
                    <a:fillRect l="-704" t="-8197" b="-24590"/>
                  </a:stretch>
                </a:blipFill>
              </p:spPr>
              <p:txBody>
                <a:bodyPr/>
                <a:lstStyle/>
                <a:p>
                  <a:r>
                    <a:rPr lang="zh-CN" altLang="en-US">
                      <a:noFill/>
                    </a:rPr>
                    <a:t> </a:t>
                  </a:r>
                </a:p>
              </p:txBody>
            </p:sp>
          </mc:Fallback>
        </mc:AlternateContent>
      </p:grpSp>
      <p:cxnSp>
        <p:nvCxnSpPr>
          <p:cNvPr id="16" name="直接连接符 15">
            <a:extLst>
              <a:ext uri="{FF2B5EF4-FFF2-40B4-BE49-F238E27FC236}">
                <a16:creationId xmlns="" xmlns:a16="http://schemas.microsoft.com/office/drawing/2014/main" id="{DD9CF99C-7255-4DBA-B51A-0AA498902CAE}"/>
              </a:ext>
            </a:extLst>
          </p:cNvPr>
          <p:cNvCxnSpPr/>
          <p:nvPr/>
        </p:nvCxnSpPr>
        <p:spPr>
          <a:xfrm>
            <a:off x="2640515" y="4005064"/>
            <a:ext cx="791882"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28" name="直接连接符 27">
            <a:extLst>
              <a:ext uri="{FF2B5EF4-FFF2-40B4-BE49-F238E27FC236}">
                <a16:creationId xmlns="" xmlns:a16="http://schemas.microsoft.com/office/drawing/2014/main" id="{EDF5F5DE-997B-4094-8827-A6A0CFED21C3}"/>
              </a:ext>
            </a:extLst>
          </p:cNvPr>
          <p:cNvCxnSpPr/>
          <p:nvPr/>
        </p:nvCxnSpPr>
        <p:spPr>
          <a:xfrm>
            <a:off x="3576376" y="4005064"/>
            <a:ext cx="791882"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29" name="直接连接符 28">
            <a:extLst>
              <a:ext uri="{FF2B5EF4-FFF2-40B4-BE49-F238E27FC236}">
                <a16:creationId xmlns="" xmlns:a16="http://schemas.microsoft.com/office/drawing/2014/main" id="{7A258E84-F8F2-4346-BD34-757CB533F04D}"/>
              </a:ext>
            </a:extLst>
          </p:cNvPr>
          <p:cNvCxnSpPr>
            <a:cxnSpLocks/>
          </p:cNvCxnSpPr>
          <p:nvPr/>
        </p:nvCxnSpPr>
        <p:spPr>
          <a:xfrm>
            <a:off x="6239978" y="4293096"/>
            <a:ext cx="791882"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3" name="Rectangle 4">
            <a:extLst>
              <a:ext uri="{FF2B5EF4-FFF2-40B4-BE49-F238E27FC236}">
                <a16:creationId xmlns="" xmlns:a16="http://schemas.microsoft.com/office/drawing/2014/main" id="{807DCBDA-C922-4709-8D1B-7440C0F1AFE8}"/>
              </a:ext>
            </a:extLst>
          </p:cNvPr>
          <p:cNvSpPr txBox="1">
            <a:spLocks noChangeArrowheads="1"/>
          </p:cNvSpPr>
          <p:nvPr/>
        </p:nvSpPr>
        <p:spPr bwMode="auto">
          <a:xfrm>
            <a:off x="2770688" y="820509"/>
            <a:ext cx="6673958" cy="342100"/>
          </a:xfrm>
          <a:prstGeom prst="rect">
            <a:avLst/>
          </a:prstGeom>
          <a:noFill/>
          <a:ln>
            <a:noFill/>
          </a:ln>
          <a:effec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b="0" dirty="0">
                <a:solidFill>
                  <a:schemeClr val="accent5">
                    <a:lumMod val="75000"/>
                  </a:schemeClr>
                </a:solidFill>
                <a:latin typeface="微软雅黑" panose="020B0503020204020204" pitchFamily="34" charset="-122"/>
                <a:ea typeface="微软雅黑" panose="020B0503020204020204" pitchFamily="34" charset="-122"/>
              </a:rPr>
              <a:t>Travelling Salesman Problem(TSP)</a:t>
            </a:r>
          </a:p>
        </p:txBody>
      </p:sp>
      <p:sp>
        <p:nvSpPr>
          <p:cNvPr id="32" name="弧形 22">
            <a:extLst>
              <a:ext uri="{FF2B5EF4-FFF2-40B4-BE49-F238E27FC236}">
                <a16:creationId xmlns="" xmlns:a16="http://schemas.microsoft.com/office/drawing/2014/main" id="{BA1644F0-6048-44BB-AB12-4FFBA42956F4}"/>
              </a:ext>
            </a:extLst>
          </p:cNvPr>
          <p:cNvSpPr/>
          <p:nvPr/>
        </p:nvSpPr>
        <p:spPr>
          <a:xfrm>
            <a:off x="2640515" y="737320"/>
            <a:ext cx="503925" cy="504056"/>
          </a:xfrm>
          <a:prstGeom prst="arc">
            <a:avLst>
              <a:gd name="adj1" fmla="val 18916496"/>
              <a:gd name="adj2" fmla="val 2632855"/>
            </a:avLst>
          </a:prstGeom>
          <a:ln>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33">
            <a:extLst>
              <a:ext uri="{FF2B5EF4-FFF2-40B4-BE49-F238E27FC236}">
                <a16:creationId xmlns="" xmlns:a16="http://schemas.microsoft.com/office/drawing/2014/main" id="{13F3BD2E-3C86-4CCD-A59E-BB42CB3FC428}"/>
              </a:ext>
            </a:extLst>
          </p:cNvPr>
          <p:cNvGrpSpPr/>
          <p:nvPr/>
        </p:nvGrpSpPr>
        <p:grpSpPr>
          <a:xfrm>
            <a:off x="4427133" y="5094067"/>
            <a:ext cx="3396607" cy="538349"/>
            <a:chOff x="8447617" y="4261407"/>
            <a:chExt cx="3397492" cy="538349"/>
          </a:xfrm>
        </p:grpSpPr>
        <p:sp>
          <p:nvSpPr>
            <p:cNvPr id="35" name="标注: 线形 34">
              <a:extLst>
                <a:ext uri="{FF2B5EF4-FFF2-40B4-BE49-F238E27FC236}">
                  <a16:creationId xmlns="" xmlns:a16="http://schemas.microsoft.com/office/drawing/2014/main" id="{C964A260-8872-4A9C-8660-E28B5A0F0FE6}"/>
                </a:ext>
              </a:extLst>
            </p:cNvPr>
            <p:cNvSpPr/>
            <p:nvPr/>
          </p:nvSpPr>
          <p:spPr>
            <a:xfrm>
              <a:off x="8447617" y="4261407"/>
              <a:ext cx="3347419" cy="538349"/>
            </a:xfrm>
            <a:prstGeom prst="borderCallout1">
              <a:avLst>
                <a:gd name="adj1" fmla="val 51378"/>
                <a:gd name="adj2" fmla="val -617"/>
                <a:gd name="adj3" fmla="val 181230"/>
                <a:gd name="adj4" fmla="val -21110"/>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 xmlns:a16="http://schemas.microsoft.com/office/drawing/2014/main" id="{7B8E922F-A75F-4250-88D3-F373B70BA9E4}"/>
                </a:ext>
              </a:extLst>
            </p:cNvPr>
            <p:cNvSpPr txBox="1"/>
            <p:nvPr/>
          </p:nvSpPr>
          <p:spPr>
            <a:xfrm>
              <a:off x="8473850" y="4293096"/>
              <a:ext cx="337125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ρ:Pheromone volatilization factor</a:t>
              </a:r>
              <a:endParaRPr lang="zh-CN" altLang="en-US" dirty="0">
                <a:latin typeface="Times New Roman" panose="02020603050405020304" pitchFamily="18" charset="0"/>
                <a:cs typeface="Times New Roman" panose="02020603050405020304" pitchFamily="18" charset="0"/>
              </a:endParaRPr>
            </a:p>
          </p:txBody>
        </p:sp>
      </p:grpSp>
      <p:cxnSp>
        <p:nvCxnSpPr>
          <p:cNvPr id="37" name="直接连接符 36">
            <a:extLst>
              <a:ext uri="{FF2B5EF4-FFF2-40B4-BE49-F238E27FC236}">
                <a16:creationId xmlns="" xmlns:a16="http://schemas.microsoft.com/office/drawing/2014/main" id="{59790AD0-5A83-4BD5-ACBF-BBBF66AFD5E7}"/>
              </a:ext>
            </a:extLst>
          </p:cNvPr>
          <p:cNvCxnSpPr>
            <a:cxnSpLocks/>
          </p:cNvCxnSpPr>
          <p:nvPr/>
        </p:nvCxnSpPr>
        <p:spPr>
          <a:xfrm>
            <a:off x="3576376" y="6309320"/>
            <a:ext cx="205004" cy="0"/>
          </a:xfrm>
          <a:prstGeom prst="line">
            <a:avLst/>
          </a:prstGeom>
          <a:ln w="381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 xmlns:p14="http://schemas.microsoft.com/office/powerpoint/2010/main" val="3320505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Lst>
</file>

<file path=ppt/theme/theme1.xml><?xml version="1.0" encoding="utf-8"?>
<a:theme xmlns:a="http://schemas.openxmlformats.org/drawingml/2006/main" name="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2652</Words>
  <Application>Microsoft Office PowerPoint</Application>
  <PresentationFormat>自定义</PresentationFormat>
  <Paragraphs>314</Paragraphs>
  <Slides>32</Slides>
  <Notes>29</Notes>
  <HiddenSlides>0</HiddenSlides>
  <MMClips>0</MMClips>
  <ScaleCrop>false</ScaleCrop>
  <HeadingPairs>
    <vt:vector size="4" baseType="variant">
      <vt:variant>
        <vt:lpstr>主题</vt:lpstr>
      </vt:variant>
      <vt:variant>
        <vt:i4>3</vt:i4>
      </vt:variant>
      <vt:variant>
        <vt:lpstr>幻灯片标题</vt:lpstr>
      </vt:variant>
      <vt:variant>
        <vt:i4>32</vt:i4>
      </vt:variant>
    </vt:vector>
  </HeadingPairs>
  <TitlesOfParts>
    <vt:vector size="35" baseType="lpstr">
      <vt:lpstr>Office 主题</vt:lpstr>
      <vt:lpstr>1_OfficePLUS</vt:lpstr>
      <vt:lpstr>2_OfficePLUS</vt:lpstr>
      <vt:lpstr>Artificial Intelligence  Chapter 20 Intelligent Optimization Algorithms </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Administrator</cp:lastModifiedBy>
  <cp:revision>397</cp:revision>
  <dcterms:created xsi:type="dcterms:W3CDTF">2020-04-14T04:48:00Z</dcterms:created>
  <dcterms:modified xsi:type="dcterms:W3CDTF">2021-06-27T03:33:57Z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